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266" r:id="rId3"/>
    <p:sldId id="335" r:id="rId4"/>
    <p:sldId id="276" r:id="rId5"/>
    <p:sldId id="285" r:id="rId6"/>
    <p:sldId id="334" r:id="rId7"/>
    <p:sldId id="341" r:id="rId8"/>
    <p:sldId id="336" r:id="rId9"/>
    <p:sldId id="350" r:id="rId10"/>
    <p:sldId id="296" r:id="rId11"/>
    <p:sldId id="343" r:id="rId12"/>
    <p:sldId id="295" r:id="rId13"/>
    <p:sldId id="344" r:id="rId14"/>
    <p:sldId id="302" r:id="rId15"/>
    <p:sldId id="352" r:id="rId16"/>
    <p:sldId id="298" r:id="rId17"/>
    <p:sldId id="259" r:id="rId18"/>
    <p:sldId id="337" r:id="rId19"/>
    <p:sldId id="306" r:id="rId20"/>
    <p:sldId id="261" r:id="rId21"/>
    <p:sldId id="346" r:id="rId22"/>
    <p:sldId id="309" r:id="rId23"/>
    <p:sldId id="310" r:id="rId24"/>
    <p:sldId id="311" r:id="rId25"/>
    <p:sldId id="338" r:id="rId26"/>
    <p:sldId id="326" r:id="rId27"/>
    <p:sldId id="315" r:id="rId28"/>
    <p:sldId id="316" r:id="rId29"/>
    <p:sldId id="317" r:id="rId30"/>
    <p:sldId id="351" r:id="rId31"/>
    <p:sldId id="347" r:id="rId32"/>
    <p:sldId id="321" r:id="rId33"/>
    <p:sldId id="322" r:id="rId34"/>
    <p:sldId id="348" r:id="rId35"/>
    <p:sldId id="349" r:id="rId36"/>
    <p:sldId id="339" r:id="rId37"/>
    <p:sldId id="330" r:id="rId38"/>
    <p:sldId id="329" r:id="rId39"/>
    <p:sldId id="264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054FE"/>
    <a:srgbClr val="6464F2"/>
    <a:srgbClr val="00FF00"/>
    <a:srgbClr val="ED7D31"/>
    <a:srgbClr val="23627B"/>
    <a:srgbClr val="3E5D6A"/>
    <a:srgbClr val="5A899C"/>
    <a:srgbClr val="002060"/>
    <a:srgbClr val="4F6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77374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outlineViewPr>
    <p:cViewPr>
      <p:scale>
        <a:sx n="33" d="100"/>
        <a:sy n="33" d="100"/>
      </p:scale>
      <p:origin x="0" y="-29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813B-15F6-4B99-ABBB-6BA7FA784A3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B36AA-28BE-4DBA-9AC3-9567D2F0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0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DA738-9D65-4D1D-A48F-CE2ADAA548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036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根據七個因子，每個因子各有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個水準，全因子組合的數據共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組，其中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20%(26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作為測試資料集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(Testing Data)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，其餘數據則用於模型訓練。訓練資料集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(Training Data)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組，以及透過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組數據生成的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組額外數據。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組為符合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標準的最低組數，而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組則進一步縮減，以評估模型在更少數據下的可行性。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0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本研究基於前述文獻探討，選擇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Boosting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 Linear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等演算法來構建迴歸模型。模型的預測目標為翹曲值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，並依據環境溫度區分為常溫翹曲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與高溫翹曲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 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095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為了強化模型泛化能力，本研究另外以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Diffusion-based Generative Model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筆原始資料進行資料擴增，最終產生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筆符合原始分布的新資料。該方法透過對數據逐步加雜訊與反向學習的機制，模擬資料潛在分布，進而生成具有統計意義且合理的新樣本，透過此方法避免原始樣本太少而導致機器學習模型表現不好。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b="1" dirty="0" smtClean="0"/>
              <a:t>為何不使用比 </a:t>
            </a:r>
            <a:r>
              <a:rPr lang="en-US" altLang="zh-TW" b="1" dirty="0" smtClean="0"/>
              <a:t>44 </a:t>
            </a:r>
            <a:r>
              <a:rPr lang="zh-TW" altLang="en-US" b="1" dirty="0" smtClean="0"/>
              <a:t>組更少的資料？</a:t>
            </a:r>
            <a:endParaRPr lang="en-US" altLang="zh-TW" b="1" dirty="0" smtClean="0"/>
          </a:p>
          <a:p>
            <a:endParaRPr lang="zh-TW" altLang="en-US" b="1" dirty="0" smtClean="0"/>
          </a:p>
          <a:p>
            <a:r>
              <a:rPr lang="zh-TW" altLang="en-US" b="1" dirty="0" smtClean="0"/>
              <a:t>一、原始資料太少會導致模型學習偏差（</a:t>
            </a:r>
            <a:r>
              <a:rPr lang="en-US" altLang="zh-TW" b="1" dirty="0" smtClean="0"/>
              <a:t>Bias</a:t>
            </a:r>
            <a:r>
              <a:rPr lang="zh-TW" altLang="en-US" b="1" dirty="0" smtClean="0"/>
              <a:t>）過高</a:t>
            </a:r>
            <a:endParaRPr lang="zh-TW" altLang="en-US" dirty="0" smtClean="0"/>
          </a:p>
          <a:p>
            <a:r>
              <a:rPr lang="zh-TW" altLang="en-US" dirty="0" smtClean="0"/>
              <a:t>機器學習模型（尤其是需要泛化的任務）需具備</a:t>
            </a:r>
            <a:r>
              <a:rPr lang="zh-TW" altLang="en-US" b="1" dirty="0" smtClean="0"/>
              <a:t>足夠的原始分布特徵</a:t>
            </a:r>
            <a:r>
              <a:rPr lang="zh-TW" altLang="en-US" dirty="0" smtClean="0"/>
              <a:t>，若使用過少筆資料（如 </a:t>
            </a:r>
            <a:r>
              <a:rPr lang="en-US" altLang="zh-TW" dirty="0" smtClean="0"/>
              <a:t>20 </a:t>
            </a:r>
            <a:r>
              <a:rPr lang="zh-TW" altLang="en-US" dirty="0" smtClean="0"/>
              <a:t>組以下）：</a:t>
            </a:r>
          </a:p>
          <a:p>
            <a:pPr lvl="1"/>
            <a:r>
              <a:rPr lang="zh-TW" altLang="en-US" b="1" dirty="0" smtClean="0"/>
              <a:t>樣本分布過窄</a:t>
            </a:r>
            <a:r>
              <a:rPr lang="zh-TW" altLang="en-US" dirty="0" smtClean="0"/>
              <a:t>，無法涵蓋全因子空間的代表性。</a:t>
            </a:r>
          </a:p>
          <a:p>
            <a:pPr lvl="1"/>
            <a:r>
              <a:rPr lang="zh-TW" altLang="en-US" dirty="0" smtClean="0"/>
              <a:t>生成出來的擴增資料會過度集中，缺乏真實分散性 → 導致過擬合。</a:t>
            </a:r>
          </a:p>
          <a:p>
            <a:pPr lvl="1"/>
            <a:r>
              <a:rPr lang="zh-TW" altLang="en-US" dirty="0" smtClean="0"/>
              <a:t>模型在新測試資料上的預測表現會急劇下降。</a:t>
            </a:r>
            <a:endParaRPr lang="en-US" altLang="zh-TW" dirty="0" smtClean="0"/>
          </a:p>
          <a:p>
            <a:pPr lvl="1"/>
            <a:endParaRPr lang="zh-TW" altLang="en-US" dirty="0" smtClean="0"/>
          </a:p>
          <a:p>
            <a:r>
              <a:rPr lang="zh-TW" altLang="en-US" b="1" dirty="0" smtClean="0"/>
              <a:t>二、生成式擴增仍需依賴高品質原始樣本分布</a:t>
            </a:r>
            <a:endParaRPr lang="zh-TW" altLang="en-US" dirty="0" smtClean="0"/>
          </a:p>
          <a:p>
            <a:r>
              <a:rPr lang="en-US" altLang="zh-TW" dirty="0" smtClean="0"/>
              <a:t>Diffusion </a:t>
            </a:r>
            <a:r>
              <a:rPr lang="zh-TW" altLang="en-US" dirty="0" smtClean="0"/>
              <a:t>或其他生成模型的原理是「</a:t>
            </a:r>
            <a:r>
              <a:rPr lang="zh-TW" altLang="en-US" b="1" dirty="0" smtClean="0"/>
              <a:t>在已有資料分布基礎上擴張近似樣本</a:t>
            </a:r>
            <a:r>
              <a:rPr lang="zh-TW" altLang="en-US" dirty="0" smtClean="0"/>
              <a:t>」：</a:t>
            </a:r>
          </a:p>
          <a:p>
            <a:pPr lvl="1"/>
            <a:r>
              <a:rPr lang="zh-TW" altLang="en-US" dirty="0" smtClean="0"/>
              <a:t>若原始樣本不足，擴增出來的資料會失去</a:t>
            </a:r>
            <a:r>
              <a:rPr lang="zh-TW" altLang="en-US" b="1" dirty="0" smtClean="0"/>
              <a:t>物理合理性與統計平衡性</a:t>
            </a:r>
            <a:r>
              <a:rPr lang="zh-TW" altLang="en-US" dirty="0" smtClean="0"/>
              <a:t>。</a:t>
            </a:r>
          </a:p>
          <a:p>
            <a:pPr lvl="1"/>
            <a:r>
              <a:rPr lang="zh-TW" altLang="en-US" dirty="0" smtClean="0"/>
              <a:t>在僅有少數幾點資訊的條件下，擴增的資料只會強化偏差，而非提供有用的泛化訓練樣本。</a:t>
            </a:r>
            <a:endParaRPr lang="en-US" altLang="zh-TW" dirty="0" smtClean="0"/>
          </a:p>
          <a:p>
            <a:pPr lvl="1"/>
            <a:endParaRPr lang="zh-TW" altLang="en-US" dirty="0" smtClean="0"/>
          </a:p>
          <a:p>
            <a:r>
              <a:rPr lang="zh-TW" altLang="en-US" b="1" dirty="0" smtClean="0"/>
              <a:t>三、模型驗證精度與</a:t>
            </a:r>
            <a:r>
              <a:rPr lang="en-US" altLang="zh-TW" b="1" dirty="0" smtClean="0"/>
              <a:t>KPI</a:t>
            </a:r>
            <a:r>
              <a:rPr lang="zh-TW" altLang="en-US" b="1" dirty="0" smtClean="0"/>
              <a:t>目標設限</a:t>
            </a:r>
            <a:endParaRPr lang="zh-TW" altLang="en-US" dirty="0" smtClean="0"/>
          </a:p>
          <a:p>
            <a:r>
              <a:rPr lang="zh-TW" altLang="en-US" dirty="0" smtClean="0"/>
              <a:t>本研究設定模型預測準確率需達 </a:t>
            </a:r>
            <a:r>
              <a:rPr lang="en-US" altLang="zh-TW" b="1" dirty="0" smtClean="0"/>
              <a:t>90%</a:t>
            </a:r>
            <a:r>
              <a:rPr lang="zh-TW" altLang="en-US" b="1" dirty="0" smtClean="0"/>
              <a:t>以上資料落在 </a:t>
            </a:r>
            <a:r>
              <a:rPr lang="en-US" altLang="zh-TW" b="1" dirty="0" smtClean="0"/>
              <a:t>10% </a:t>
            </a:r>
            <a:r>
              <a:rPr lang="zh-TW" altLang="en-US" b="1" dirty="0" smtClean="0"/>
              <a:t>誤差以內</a:t>
            </a:r>
            <a:r>
              <a:rPr lang="zh-TW" altLang="en-US" dirty="0" smtClean="0"/>
              <a:t>。</a:t>
            </a:r>
          </a:p>
          <a:p>
            <a:pPr lvl="1"/>
            <a:r>
              <a:rPr lang="zh-TW" altLang="en-US" dirty="0" smtClean="0"/>
              <a:t>這是一個實務上嚴格的標準，使用過少資料會導致模型達不到 </a:t>
            </a:r>
            <a:r>
              <a:rPr lang="en-US" altLang="zh-TW" dirty="0" smtClean="0"/>
              <a:t>KPI</a:t>
            </a:r>
            <a:r>
              <a:rPr lang="zh-TW" altLang="en-US" dirty="0" smtClean="0"/>
              <a:t>。</a:t>
            </a:r>
          </a:p>
          <a:p>
            <a:pPr lvl="1"/>
            <a:r>
              <a:rPr lang="en-US" altLang="zh-TW" dirty="0" smtClean="0"/>
              <a:t>44 </a:t>
            </a:r>
            <a:r>
              <a:rPr lang="zh-TW" altLang="en-US" dirty="0" smtClean="0"/>
              <a:t>組是經過多輪實驗後驗證的「</a:t>
            </a:r>
            <a:r>
              <a:rPr lang="zh-TW" altLang="en-US" b="1" dirty="0" smtClean="0"/>
              <a:t>最小可行數據量</a:t>
            </a:r>
            <a:r>
              <a:rPr lang="zh-TW" altLang="en-US" dirty="0" smtClean="0"/>
              <a:t>」，若低於此數量，模型無法穩定收斂至 </a:t>
            </a:r>
            <a:r>
              <a:rPr lang="en-US" altLang="zh-TW" dirty="0" smtClean="0"/>
              <a:t>KPI </a:t>
            </a:r>
            <a:r>
              <a:rPr lang="zh-TW" altLang="en-US" dirty="0" smtClean="0"/>
              <a:t>標準。</a:t>
            </a:r>
            <a:endParaRPr lang="en-US" altLang="zh-TW" dirty="0" smtClean="0"/>
          </a:p>
          <a:p>
            <a:pPr lvl="1"/>
            <a:endParaRPr lang="zh-TW" altLang="en-US" dirty="0" smtClean="0"/>
          </a:p>
          <a:p>
            <a:r>
              <a:rPr lang="zh-TW" altLang="en-US" b="1" dirty="0" smtClean="0"/>
              <a:t>四、資料維度與交互作用的影響</a:t>
            </a:r>
            <a:endParaRPr lang="zh-TW" altLang="en-US" dirty="0" smtClean="0"/>
          </a:p>
          <a:p>
            <a:r>
              <a:rPr lang="zh-TW" altLang="en-US" dirty="0" smtClean="0"/>
              <a:t>本研究資料含有 </a:t>
            </a:r>
            <a:r>
              <a:rPr lang="en-US" altLang="zh-TW" b="1" dirty="0" smtClean="0"/>
              <a:t>7 </a:t>
            </a:r>
            <a:r>
              <a:rPr lang="zh-TW" altLang="en-US" b="1" dirty="0" smtClean="0"/>
              <a:t>個因素、</a:t>
            </a:r>
            <a:r>
              <a:rPr lang="en-US" altLang="zh-TW" b="1" dirty="0" smtClean="0"/>
              <a:t>2 </a:t>
            </a:r>
            <a:r>
              <a:rPr lang="zh-TW" altLang="en-US" b="1" dirty="0" smtClean="0"/>
              <a:t>個水準</a:t>
            </a:r>
            <a:r>
              <a:rPr lang="zh-TW" altLang="en-US" dirty="0" smtClean="0"/>
              <a:t>（全因子為 </a:t>
            </a:r>
            <a:r>
              <a:rPr lang="en-US" altLang="zh-TW" dirty="0" smtClean="0"/>
              <a:t>128 </a:t>
            </a:r>
            <a:r>
              <a:rPr lang="zh-TW" altLang="en-US" dirty="0" smtClean="0"/>
              <a:t>組）：</a:t>
            </a:r>
          </a:p>
          <a:p>
            <a:pPr lvl="1"/>
            <a:r>
              <a:rPr lang="zh-TW" altLang="en-US" dirty="0" smtClean="0"/>
              <a:t>原始樣本須涵蓋足夠的交互作用變化，否則模型無法學會不同因子之間的聯動關係。</a:t>
            </a:r>
          </a:p>
          <a:p>
            <a:pPr lvl="1"/>
            <a:r>
              <a:rPr lang="zh-TW" altLang="en-US" dirty="0" smtClean="0"/>
              <a:t>在 </a:t>
            </a:r>
            <a:r>
              <a:rPr lang="en-US" altLang="zh-TW" dirty="0" smtClean="0"/>
              <a:t>44 </a:t>
            </a:r>
            <a:r>
              <a:rPr lang="zh-TW" altLang="en-US" dirty="0" smtClean="0"/>
              <a:t>組下能保留一定程度的交互特性，但再減少就會</a:t>
            </a:r>
            <a:r>
              <a:rPr lang="zh-TW" altLang="en-US" b="1" dirty="0" smtClean="0"/>
              <a:t>喪失結構性資訊</a:t>
            </a:r>
            <a:r>
              <a:rPr lang="zh-TW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「雖然生成式資料非常強大，但它仍需要一定量的高品質原始資料來作為學習基礎。經實驗驗證，</a:t>
            </a:r>
            <a:r>
              <a:rPr lang="en-US" altLang="zh-TW" dirty="0" smtClean="0"/>
              <a:t>44 </a:t>
            </a:r>
            <a:r>
              <a:rPr lang="zh-TW" altLang="en-US" dirty="0" smtClean="0"/>
              <a:t>組已是能兼顧泛化能力與預測精度的最小數量，再往下模型就無法穩定達標。我們的目的是讓生成模型幫助節省成本，而不是冒著預測失準的風險去極限壓縮資料。」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3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根據模型指標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(KPI)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，評估各演算法的表現，並選取符合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標準的最佳模型。將機器學習模型識別出的關鍵因子與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傳統分析所得的關鍵因子進行比較，以驗證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方法的準確性與可靠性，確保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訓練結果符合預期目標。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883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根據方法論章節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(3-3-2)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所述，本研究採用五種機器學習演算法，針對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組訓練資料進行模型建構與評估。模型優劣依據三項評估指標依序排序：決定係數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(R²)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、平均絕對誤差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、與均方根誤差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(RMSE)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。評估後擇優選出表現最佳的模型，進一步以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組驗證資料進行模型測試與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達成率分析。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顯示五種演算法於訓練階段的模型效能評估結果。根據模型評估指標，選出表現最佳的三種演算法，進行後續驗證階段之測試。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筆資料進行驗證的模型預測結果。驗證結果顯示，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 Linear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兩種模型可達成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以上資料預測誤差落在±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以內，符合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4‑3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顯示五種演算法於訓練階段的模型效能評估結果。根據模型評估指標，選出表現最佳的三種演算法，進行後續驗證階段之測試。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中為各模型於驗證資料集下的高溫翹曲預測表現。然而，驗證結果顯示無任何模型能達成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誤差範圍內，因此未符合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綜合常溫與高溫翹曲的預測結果可知，僅使用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筆訓練資料尚不足以滿足模型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標準。考量整體模型表現與評估指標，後續實驗將聚焦於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 Linear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Boosting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三種模型，進行擴大資料集的訓練與效能驗證，以選出最具穩定性與準確度的預測模型。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4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4‑5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顯示三種演算法在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筆訓練資料下的模型效能評估結果。從中得出表現最佳的模型為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，後續將以該模型進行驗證。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筆驗證資料進行測試的結果。結果顯示，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模型可達成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以上的預測結果落於±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誤差範圍內，成功符合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4‑7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為高溫翹曲預測模型的訓練結果。從三種模型中評估表現後，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同樣為效能最佳者，後續以此模型進行驗證。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筆驗證資料下，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模型亦能符合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以上的資料落於±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整體而言，使用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筆資料進行模型訓練後，不論在常溫或高溫翹曲預測任務中，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均展現優異表現，為本階段最具穩定性與準確度的演算法。</a:t>
            </a: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37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4‑9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筆訓練資料下，三種模型的預測效能比較。經評估後，以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表現最佳，後續使用此模型進行驗證。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筆驗證資料中，有超過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為高溫翹曲預測模型的訓練結果。經由三種演算法比較後，同樣以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表現最為優異，作為驗證模型。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模型亦成功達成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以上的資料預測落於±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在使用完整的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筆資料訓練下，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模型於常溫與高溫條件下皆展現穩定且高準確率的預測能力，為本階段評估中表現最佳的演算法。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488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4‑13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筆資料進行訓練的模型評估結果。從三種演算法的比較中，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表現最佳，後續將以此模型進行驗證。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組驗證資料中的預測表現良好，有超過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的資料落於誤差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以內，符合預設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顯示在高溫條件下的訓練模型表現，經三種演算法比較後，同樣以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表現最佳，故選定為後續驗證模型。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可觀察到，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在高溫條件下的預測表現也達標，有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以上的驗證資料誤差落於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範圍內，成功達成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893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100" dirty="0" smtClean="0">
                <a:cs typeface="Times New Roman" panose="02020603050405020304" pitchFamily="18" charset="0"/>
              </a:rPr>
              <a:t>1. </a:t>
            </a:r>
            <a:r>
              <a:rPr lang="zh-TW" altLang="zh-TW" kern="100" dirty="0" smtClean="0">
                <a:cs typeface="Times New Roman" panose="02020603050405020304" pitchFamily="18" charset="0"/>
              </a:rPr>
              <a:t>僅使用</a:t>
            </a:r>
            <a:r>
              <a:rPr lang="en-US" altLang="zh-TW" kern="100" dirty="0" smtClean="0">
                <a:cs typeface="Times New Roman" panose="02020603050405020304" pitchFamily="18" charset="0"/>
              </a:rPr>
              <a:t>44</a:t>
            </a:r>
            <a:r>
              <a:rPr lang="zh-TW" altLang="zh-TW" kern="100" dirty="0" smtClean="0">
                <a:cs typeface="Times New Roman" panose="02020603050405020304" pitchFamily="18" charset="0"/>
              </a:rPr>
              <a:t>筆原始資料難以同時在常溫與高溫條件下達成模型預測</a:t>
            </a:r>
            <a:r>
              <a:rPr lang="en-US" altLang="zh-TW" kern="100" dirty="0" smtClean="0">
                <a:cs typeface="Times New Roman" panose="02020603050405020304" pitchFamily="18" charset="0"/>
              </a:rPr>
              <a:t>KPI</a:t>
            </a:r>
            <a:endParaRPr lang="zh-TW" altLang="zh-TW" dirty="0" smtClean="0"/>
          </a:p>
          <a:p>
            <a:r>
              <a:rPr lang="en-US" altLang="zh-TW" dirty="0" smtClean="0"/>
              <a:t>2. </a:t>
            </a:r>
            <a:r>
              <a:rPr lang="zh-TW" altLang="zh-TW" dirty="0" smtClean="0"/>
              <a:t>若使用</a:t>
            </a:r>
            <a:r>
              <a:rPr lang="en-US" altLang="zh-TW" dirty="0" smtClean="0"/>
              <a:t>44</a:t>
            </a:r>
            <a:r>
              <a:rPr lang="zh-TW" altLang="zh-TW" dirty="0" smtClean="0"/>
              <a:t>筆資料搭配生成式資料擴增</a:t>
            </a:r>
            <a:r>
              <a:rPr lang="en-US" altLang="zh-TW" dirty="0" smtClean="0"/>
              <a:t>(</a:t>
            </a:r>
            <a:r>
              <a:rPr lang="zh-TW" altLang="zh-TW" dirty="0" smtClean="0"/>
              <a:t>共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</a:t>
            </a:r>
            <a:r>
              <a:rPr lang="en-US" altLang="zh-TW" dirty="0" smtClean="0"/>
              <a:t>)</a:t>
            </a:r>
            <a:r>
              <a:rPr lang="zh-TW" altLang="zh-TW" dirty="0" smtClean="0"/>
              <a:t>，則模型能在常溫與高溫兩階段皆滿足預測</a:t>
            </a:r>
            <a:r>
              <a:rPr lang="en-US" altLang="zh-TW" dirty="0" smtClean="0"/>
              <a:t>KPI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r>
              <a:rPr lang="en-US" altLang="zh-TW" dirty="0" smtClean="0"/>
              <a:t>    </a:t>
            </a:r>
            <a:r>
              <a:rPr lang="zh-TW" altLang="zh-TW" dirty="0" smtClean="0"/>
              <a:t>顯示生成式方法能有效提升模型效能。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3. </a:t>
            </a:r>
            <a:r>
              <a:rPr lang="zh-TW" altLang="zh-TW" dirty="0" smtClean="0"/>
              <a:t>增加資料量至</a:t>
            </a:r>
            <a:r>
              <a:rPr lang="en-US" altLang="zh-TW" dirty="0" smtClean="0"/>
              <a:t>55</a:t>
            </a:r>
            <a:r>
              <a:rPr lang="zh-TW" altLang="zh-TW" dirty="0" smtClean="0"/>
              <a:t>筆與</a:t>
            </a:r>
            <a:r>
              <a:rPr lang="en-US" altLang="zh-TW" dirty="0" smtClean="0"/>
              <a:t>102</a:t>
            </a:r>
            <a:r>
              <a:rPr lang="zh-TW" altLang="zh-TW" dirty="0" smtClean="0"/>
              <a:t>筆，也可穩定符合</a:t>
            </a:r>
            <a:r>
              <a:rPr lang="en-US" altLang="zh-TW" dirty="0" smtClean="0"/>
              <a:t>KPI</a:t>
            </a:r>
            <a:r>
              <a:rPr lang="zh-TW" altLang="zh-TW" dirty="0" smtClean="0"/>
              <a:t>設定，且無需依賴生成式方法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 </a:t>
            </a:r>
            <a:r>
              <a:rPr lang="en-US" altLang="zh-TW" dirty="0" smtClean="0">
                <a:solidFill>
                  <a:srgbClr val="0000FF"/>
                </a:solidFill>
              </a:rPr>
              <a:t>Random Forest </a:t>
            </a:r>
            <a:r>
              <a:rPr lang="zh-TW" altLang="zh-TW" dirty="0" smtClean="0"/>
              <a:t>模型在所有組數與驗證階段中皆表現穩定、準確</a:t>
            </a:r>
            <a:r>
              <a:rPr lang="zh-TW" altLang="en-US" dirty="0" smtClean="0"/>
              <a:t>，</a:t>
            </a:r>
            <a:r>
              <a:rPr lang="zh-TW" altLang="zh-TW" dirty="0" smtClean="0"/>
              <a:t>為本研究最終選定之主要演算法。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dirty="0" smtClean="0"/>
          </a:p>
          <a:p>
            <a:r>
              <a:rPr lang="zh-TW" altLang="zh-TW" dirty="0" smtClean="0"/>
              <a:t>因此，後續將以</a:t>
            </a:r>
            <a:r>
              <a:rPr lang="en-US" altLang="zh-TW" dirty="0" smtClean="0"/>
              <a:t>55</a:t>
            </a:r>
            <a:r>
              <a:rPr lang="zh-TW" altLang="zh-TW" dirty="0" smtClean="0"/>
              <a:t>筆、</a:t>
            </a:r>
            <a:r>
              <a:rPr lang="en-US" altLang="zh-TW" dirty="0" smtClean="0"/>
              <a:t>102</a:t>
            </a:r>
            <a:r>
              <a:rPr lang="zh-TW" altLang="zh-TW" dirty="0" smtClean="0"/>
              <a:t>筆與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筆三組訓練資料進行關鍵因子重要度</a:t>
            </a:r>
            <a:r>
              <a:rPr lang="en-US" altLang="zh-TW" dirty="0" smtClean="0"/>
              <a:t>(Feature Importance)</a:t>
            </a:r>
            <a:r>
              <a:rPr lang="zh-TW" altLang="zh-TW" dirty="0" smtClean="0"/>
              <a:t>分析，</a:t>
            </a:r>
            <a:endParaRPr lang="en-US" altLang="zh-TW" dirty="0" smtClean="0"/>
          </a:p>
          <a:p>
            <a:r>
              <a:rPr lang="zh-TW" altLang="zh-TW" dirty="0" smtClean="0"/>
              <a:t>以深入探討各因子對翹曲行為的影響。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406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本研究旨在於低組數的條件下，透過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模型識別出的關鍵因子能與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在全因子設計分析中所得的關鍵因子一致，進而達成以減少資料量來完成模擬與預測的目標。透過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JMP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分析方法可計算各因子的貢獻度，貢獻度越高代表該因子對實驗結果的影響越顯著。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43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補笑臉哭臉去說高溫常溫分別會造成不同結構性的影響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是指材料在經歷熱製程後，由於熱膨脹或收縮不均勻，導致結構發生形變的現象。在半導體封裝與製造過程中，材料的多層結構通常由不同熱膨脹係數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(CTE)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的材料組成，因此在冷卻或加熱過程中，各層之間會因應力不均而產生翹曲。因為這種翹曲現象發生的缺陷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(Defect)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不僅影響產品的機械穩定性，還會對其電氣性能造成潛在危害，進而影響產品的整體可靠性。翹曲產生主要與材料選擇、層間結構設計以及熱處理條件等因素密切相關。有效控制 翹曲需要綜合考量這些因素，並通過適當的設計和加工技術來降低其對產品品質的影響。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半導體製程中，翹曲不僅會導致產品形變，還會引發一系列嚴重的結構性與機械性缺陷，這些缺陷不僅影響產品的即時性能，還可能在使用壽命中引發長期失效，因此控制翹曲是確保產品可靠性的關鍵。透過材料選擇、封裝設計以及製程優化，能有效降低翹曲造成的應力，進而減少上述缺陷的產生。以下是翹曲常見的幾種缺陷類型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錫球斷裂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(Solder Joint Crack):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翹曲會導致封裝基板和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之間的連接不穩定，特別是在回焊製程中，當材料熱膨脹不均時，錫球受到過度的拉伸或壓縮應力，最終導致錫球斷裂。這種缺陷會影響信號傳輸並可能導致電路中斷，嚴重影響產品的可靠性和壽命，如圖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1‑4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矽晶片斷裂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(Die Crack):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導致的應力也會影響封裝內的矽晶片。當封裝材料在熱處理過程中變形時，會對晶片施加不均勻的應力，特別是晶片邊緣，這可能導致晶片斷裂。矽晶片的破裂不僅會造成產品失效，還可能影響後續的製程良率，增加生產成本，如圖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1‑5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脫層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(Delamination):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會加劇不同材料層之間的應力差異，這可能引發封裝內部各層之間的脫層現象。脫層會導致水分滲入材料，進而引起材料老化、電性能下降，甚至導致封裝失效。脫層的問題在多層結構的封裝中尤為嚴重，對產品長期可靠性產生重大威脅，如圖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1‑6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293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方法需使用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組完整資料，才能準確識別出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THK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 type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type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為影響該產品翹曲的主要關鍵因子。然而，透過本研究導入的機器學習技術，最少僅需使用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筆資料並結合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資料擴增方法，即可成功鎖定相同的關鍵因子，模型建構時間縮短至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小時，較傳統方法減少約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，如圖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，有效達成預設的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即便未使用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技術，僅以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筆資料進行模型訓練，仍可準確識別出與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相同的關鍵因子，並將建模時間縮短至約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小時，相較之下亦節省約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的時間，同樣達到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要求，顯示本研究所採用之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方法在資料量有限的條件下，仍具高度效能與準確性。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535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方法需使用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組完整資料，才能準確識別出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THK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 type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type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為影響該產品翹曲的主要關鍵因子。然而，透過本研究導入的機器學習技術，最少僅需使用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筆資料並結合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資料擴增方法，即可成功鎖定相同的關鍵因子，模型建構時間縮短至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小時，較傳統方法減少約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，如圖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，有效達成預設的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即便未使用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技術，僅以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筆資料進行模型訓練，仍可準確識別出與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相同的關鍵因子，並將建模時間縮短至約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小時，相較之下亦節省約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的時間，同樣達到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要求，顯示本研究所採用之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方法在資料量有限的條件下，仍具高度效能與準確性。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7597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為驗證本研究所提出之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建模與關鍵因子識別方法的可行性與通用性，本研究將相同的優化流程應用於其他不同製程參數條件下的產品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以下簡稱為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進行導入測試，目標同樣聚焦於改善翹曲問題。透過與主研究相同的實驗設計與分析流程，包含資料拆分、機器學習建模、關鍵因子篩選等步驟，成功將原始資料量大幅下降，同時維持關鍵因子識別的準確性，並有效縮短模擬所需時間。導入成果彙整如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4‑17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所示：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4‑17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中可看出，導入後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產品在維持原始分析精度的前提下，分別僅需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筆資料即可完成建模，模擬時間分別縮減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。驗證結果顯示，本研究所提出之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輔助優化流程具備良好的擴展性與實務應用價值，可作為未來產品設計初期之有效參考。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9063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本研究針對半導體產品設計中，因熱製程後的翹曲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預測所需的模擬時間過長，導致產品開發效率受限的問題，探討如何運用人工智慧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(AI)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技術來提升模擬效率並縮短運行時間。透過機器學習模型的實驗設計，本研究驗證了在較少的資料組數下，即可有效找出影響翹曲的關鍵因子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 factors)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，進而減少不必要的設計實驗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(DOE)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並優化模擬過程。根據研究結果，可歸納出以下幾點結論：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傳統方法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(JMP)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需至少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組資料才能準確識別影響翹曲的關鍵因子，顯示傳統統計分析對於大規模數據較具可靠性，但在低數據組數下效能受限。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本研究的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機器學習方法中，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是最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於低組數資料找出關鍵因子的模型，能在較少數據組下仍維持穩定預測能力。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透過最少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(34%)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並搭配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diffusion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生成資料，可達成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KPI 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設定的預測準確度要求；若不使用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diffusion 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技術，則需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55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(43%) 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才能達成相同的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，仍較傳統方法節省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57%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的模擬組數，使模擬時間縮短至少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在小數據情境下可有效擴增資料，提升模型的泛化能力，在本研究中透過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筆資料生成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484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組數據後，使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模型的識別能力更為穩定，並與傳統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JMP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分析結果一致，驗證了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在翹曲預測上的可行性。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276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貢獻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1.</a:t>
            </a:r>
            <a:r>
              <a:rPr lang="zh-TW" altLang="zh-TW" dirty="0" smtClean="0"/>
              <a:t>建立一個低資料組數即可準確識別關鍵因子的</a:t>
            </a:r>
            <a:r>
              <a:rPr lang="en-US" altLang="zh-TW" dirty="0" smtClean="0"/>
              <a:t>AI</a:t>
            </a:r>
            <a:r>
              <a:rPr lang="zh-TW" altLang="zh-TW" dirty="0" smtClean="0"/>
              <a:t>分析流程。</a:t>
            </a:r>
          </a:p>
          <a:p>
            <a:r>
              <a:rPr lang="en-US" altLang="zh-TW" dirty="0" smtClean="0"/>
              <a:t>2.</a:t>
            </a:r>
            <a:r>
              <a:rPr lang="zh-TW" altLang="zh-TW" dirty="0" smtClean="0"/>
              <a:t>生成式</a:t>
            </a:r>
            <a:r>
              <a:rPr lang="en-US" altLang="zh-TW" dirty="0" smtClean="0"/>
              <a:t>AI</a:t>
            </a:r>
            <a:r>
              <a:rPr lang="zh-TW" altLang="zh-TW" dirty="0" smtClean="0"/>
              <a:t>在半導體製程優化中的應用，驗證其可行性，為未來在小樣本數據下的機器學習應用提供參考。</a:t>
            </a:r>
          </a:p>
          <a:p>
            <a:r>
              <a:rPr lang="en-US" altLang="zh-TW" dirty="0" smtClean="0"/>
              <a:t>3.</a:t>
            </a:r>
            <a:r>
              <a:rPr lang="zh-TW" altLang="zh-TW" dirty="0" smtClean="0"/>
              <a:t>比較不同機器學習模型的適用性，提供未來在翹曲預測與其他半導體製程模擬中的應用依據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建議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1.</a:t>
            </a:r>
            <a:r>
              <a:rPr lang="zh-TW" altLang="zh-TW" dirty="0" smtClean="0"/>
              <a:t>提升模型的可解釋性：未來可結合</a:t>
            </a:r>
            <a:r>
              <a:rPr lang="en-US" altLang="zh-TW" dirty="0" smtClean="0"/>
              <a:t>SHAP (Shapley Additive Explanations) </a:t>
            </a:r>
            <a:r>
              <a:rPr lang="zh-TW" altLang="zh-TW" dirty="0" smtClean="0"/>
              <a:t>或</a:t>
            </a:r>
            <a:r>
              <a:rPr lang="en-US" altLang="zh-TW" dirty="0" smtClean="0"/>
              <a:t>LIME (Local Interpretable Model-agnostic Explanations) </a:t>
            </a:r>
            <a:r>
              <a:rPr lang="zh-TW" altLang="zh-TW" dirty="0" smtClean="0"/>
              <a:t>來提升</a:t>
            </a:r>
            <a:r>
              <a:rPr lang="en-US" altLang="zh-TW" dirty="0" smtClean="0"/>
              <a:t>AI</a:t>
            </a:r>
            <a:r>
              <a:rPr lang="zh-TW" altLang="zh-TW" dirty="0" smtClean="0"/>
              <a:t>模型的透明度，使預測結果更具可信度。</a:t>
            </a:r>
          </a:p>
          <a:p>
            <a:r>
              <a:rPr lang="en-US" altLang="zh-TW" dirty="0" smtClean="0"/>
              <a:t>2.</a:t>
            </a:r>
            <a:r>
              <a:rPr lang="zh-TW" altLang="zh-TW" dirty="0" smtClean="0"/>
              <a:t>擴展至其他半導體製程應用：本研究方法可進一步應用於封裝製程中的其他變形預測</a:t>
            </a:r>
            <a:r>
              <a:rPr lang="en-US" altLang="zh-TW" dirty="0" smtClean="0"/>
              <a:t> (</a:t>
            </a:r>
            <a:r>
              <a:rPr lang="zh-TW" altLang="zh-TW" dirty="0" smtClean="0"/>
              <a:t>如應力分析、焊接變形</a:t>
            </a:r>
            <a:r>
              <a:rPr lang="en-US" altLang="zh-TW" dirty="0" smtClean="0"/>
              <a:t>)</a:t>
            </a:r>
            <a:r>
              <a:rPr lang="zh-TW" altLang="zh-TW" dirty="0" smtClean="0"/>
              <a:t>，驗證</a:t>
            </a:r>
            <a:r>
              <a:rPr lang="en-US" altLang="zh-TW" dirty="0" smtClean="0"/>
              <a:t>AI</a:t>
            </a:r>
            <a:r>
              <a:rPr lang="zh-TW" altLang="zh-TW" dirty="0" smtClean="0"/>
              <a:t>在不同製程條件下的適用性。</a:t>
            </a:r>
          </a:p>
          <a:p>
            <a:r>
              <a:rPr lang="en-US" altLang="zh-TW" dirty="0" smtClean="0"/>
              <a:t>3.</a:t>
            </a:r>
            <a:r>
              <a:rPr lang="zh-TW" altLang="zh-TW" dirty="0" smtClean="0"/>
              <a:t>優化</a:t>
            </a:r>
            <a:r>
              <a:rPr lang="en-US" altLang="zh-TW" dirty="0" smtClean="0"/>
              <a:t>AI</a:t>
            </a:r>
            <a:r>
              <a:rPr lang="zh-TW" altLang="zh-TW" dirty="0" smtClean="0"/>
              <a:t>模型與參數：可進一步測試不同的生成式</a:t>
            </a:r>
            <a:r>
              <a:rPr lang="en-US" altLang="zh-TW" dirty="0" smtClean="0"/>
              <a:t>AI</a:t>
            </a:r>
            <a:r>
              <a:rPr lang="zh-TW" altLang="zh-TW" dirty="0" smtClean="0"/>
              <a:t>方法</a:t>
            </a:r>
            <a:r>
              <a:rPr lang="en-US" altLang="zh-TW" dirty="0" smtClean="0"/>
              <a:t> (</a:t>
            </a:r>
            <a:r>
              <a:rPr lang="zh-TW" altLang="zh-TW" dirty="0" smtClean="0"/>
              <a:t>如</a:t>
            </a:r>
            <a:r>
              <a:rPr lang="en-US" altLang="zh-TW" dirty="0" smtClean="0"/>
              <a:t>GAN</a:t>
            </a:r>
            <a:r>
              <a:rPr lang="zh-TW" altLang="zh-TW" dirty="0" smtClean="0"/>
              <a:t>、</a:t>
            </a:r>
            <a:r>
              <a:rPr lang="en-US" altLang="zh-TW" dirty="0" smtClean="0"/>
              <a:t>Transformer-based models)</a:t>
            </a:r>
            <a:r>
              <a:rPr lang="zh-TW" altLang="zh-TW" dirty="0" smtClean="0"/>
              <a:t>，以改善數據擴增效果，提升預測模型的準確度與穩定性。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206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產品設計最初，傳統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流程透過大量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，不僅耗時耗錢亦耗人力。資料收集通常隨著實驗設計的複雜性而變化。在半導體製造過程中，資料可能來自實時監控系統、傳感器數據、視覺檢測系統等。完整的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過程可能需要數週甚至數月來執行，特別是在多因子實驗設計中，實驗數量隨著變數和水準的增加呈指數增長。</a:t>
            </a:r>
          </a:p>
          <a:p>
            <a:endParaRPr lang="en-US" altLang="zh-TW" dirty="0" smtClean="0"/>
          </a:p>
          <a:p>
            <a:r>
              <a:rPr lang="en-US" altLang="zh-TW" b="1" dirty="0" smtClean="0"/>
              <a:t>NPI</a:t>
            </a:r>
            <a:r>
              <a:rPr lang="zh-TW" altLang="en-US" dirty="0" smtClean="0"/>
              <a:t> 是 </a:t>
            </a:r>
            <a:r>
              <a:rPr lang="en-US" altLang="zh-TW" b="1" dirty="0" smtClean="0"/>
              <a:t>New Product Introduction</a:t>
            </a:r>
            <a:r>
              <a:rPr lang="zh-TW" altLang="en-US" b="1" dirty="0" smtClean="0"/>
              <a:t>（新產品導入）</a:t>
            </a:r>
            <a:r>
              <a:rPr lang="zh-TW" altLang="en-US" dirty="0" smtClean="0"/>
              <a:t> 的縮寫。</a:t>
            </a:r>
            <a:br>
              <a:rPr lang="zh-TW" altLang="en-US" dirty="0" smtClean="0"/>
            </a:br>
            <a:r>
              <a:rPr lang="zh-TW" altLang="en-US" dirty="0" smtClean="0"/>
              <a:t>它指的是從</a:t>
            </a:r>
            <a:r>
              <a:rPr lang="zh-TW" altLang="en-US" b="1" dirty="0" smtClean="0"/>
              <a:t>產品設計、試產、驗證到量產</a:t>
            </a:r>
            <a:r>
              <a:rPr lang="zh-TW" altLang="en-US" dirty="0" smtClean="0"/>
              <a:t>的整個導入流程，確保新產品能夠順利且高效率地進入正式製造階段。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163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透過人工智慧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(AI)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在少筆數資料的情況下</a:t>
            </a:r>
            <a:r>
              <a:rPr lang="zh-TW" altLang="en-US" sz="12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加速識別影響翹曲的關鍵因子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(Key factor)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，降低模擬過程整體的運行時間。</a:t>
            </a:r>
            <a:endParaRPr lang="en-US" altLang="zh-TW" sz="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2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而後導入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流程，透過模擬軟體建立模型，預測產品未來的翹曲狀態來減少成本浪費，但程式執行歷時過長，若大量組數則會需要大量時間成本，可能數天或數週之久。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8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雖然模擬擁有隨著資料組數變多而耗時的特性，但現階段，模擬在半導體產業相對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擁有其不可完全被取代的地位，如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物理模型的精確性：模擬技術基於物理學原理，能夠準確地描述材料的行為和翹曲的機制。這些模型考慮了材料的物理特性、製造過程中的變量及其互動，這是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目前難以完全捕捉的。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複雜性與非線性行為：半導體材料的翹曲行為通常涉及複雜的非線性現象。模擬能夠處理這些複雜性，提供更為詳細的預測，而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模型在面對這些非線性行為時可能無法提供足夠的準確性。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可解釋性與透明度：模擬過程提供了可解釋的結果，研究者可以理解每個參數對結果的影響。而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模型其內部運作和決策過程不易理解，這在工程應用中可能導致信任問題。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綜合以上，所以希望不單純仰賴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去預測出翹曲，而是透過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預測模型中得到的關鍵因子，與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分析模擬建模本身的結果交相驗證，最終將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輔助的效益回饋到模擬本身。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(Simulation)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使用數學模型、計算機程式和軟體工具來模擬現實系統或過程的技術。它可用於預測系統的行為，分析不同情景的結果，並幫助設計和優化產品或流程。特別是在半導體製造業中，用於預測翹曲、熱應力等問題，以支持工程決策並提高產品可靠性。</a:t>
            </a:r>
          </a:p>
          <a:p>
            <a:endParaRPr lang="en-US" altLang="zh-TW" dirty="0" smtClean="0"/>
          </a:p>
          <a:p>
            <a:r>
              <a:rPr lang="zh-TW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建立模擬標準模型</a:t>
            </a: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圖面資料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:POD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Strip outline drawing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Substrate inner drawing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材料資料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:Die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EMC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Underfill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substrate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邊界條件設定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各站點製程溫度、是否有外在力道等等</a:t>
            </a: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求解過程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通過模擬計算翹曲值，生成所需的數據結果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因為模擬比起</a:t>
            </a:r>
            <a:r>
              <a:rPr lang="en-US" altLang="zh-TW" dirty="0" smtClean="0"/>
              <a:t>AI</a:t>
            </a:r>
            <a:r>
              <a:rPr lang="zh-TW" altLang="en-US" dirty="0" smtClean="0"/>
              <a:t>還有吃結構性的參數等等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07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在處理不平衡數據和降低過擬合風險方面具有顯著優勢，並且訓練時間短、操作簡單，尤其適合需要重複計算和快速應用的場景。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對數據的擬合能力強，而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則因其對噪聲和小數據集的敏感性低而受到廣泛推薦。這些特性使得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更適合於需要高效迭代的翹曲預測應用。相比之下，文獻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[24][26][27]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中提到的深度學習方法，雖然能更精確捕捉複雜的幾何特徵與翹曲模式的關係，但也伴隨著高計算複雜性和大量超參數調整的挑戰。例如，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在處理大數據集時需要顯著的計算資源，並且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的架構選擇和訓練過程可能會因數據特性不同而變得不穩定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[26][27]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。因此，這些深度學習方法雖然在性能上佔優，但在高效性方面可能不及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330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綜合以上研究，考量深度學習和傳統機器學習算法的優缺點，本研究以降底模擬預測翹曲所需時間為訴求，所以捨棄在建模方面耗時的神經網路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(NN)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，而決定採用隨機森林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(RF)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、梯度提升回歸樹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(XGB)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、支持向量機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(SVM)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等多種機器學習方法，用於翹曲預測模型的構建和驗證，並從模型中得到影響翹曲的關鍵因子。這些算法不僅能適應不同特徵數據的需求，還能在準確性與計算效率之間達到良好的平衡。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91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Why 55: </a:t>
            </a:r>
          </a:p>
          <a:p>
            <a:r>
              <a:rPr lang="zh-TW" altLang="en-US" dirty="0" smtClean="0"/>
              <a:t>在原始設計中，總共有 </a:t>
            </a:r>
            <a:r>
              <a:rPr lang="en-US" altLang="zh-TW" dirty="0" smtClean="0"/>
              <a:t>7 </a:t>
            </a:r>
            <a:r>
              <a:rPr lang="zh-TW" altLang="en-US" dirty="0" smtClean="0"/>
              <a:t>個等權重因子，各為 </a:t>
            </a:r>
            <a:r>
              <a:rPr lang="en-US" altLang="zh-TW" dirty="0" smtClean="0"/>
              <a:t>2 </a:t>
            </a:r>
            <a:r>
              <a:rPr lang="zh-TW" altLang="en-US" dirty="0" smtClean="0"/>
              <a:t>水準，形成 </a:t>
            </a:r>
            <a:r>
              <a:rPr lang="en-US" altLang="zh-TW" dirty="0" smtClean="0"/>
              <a:t>128 </a:t>
            </a:r>
            <a:r>
              <a:rPr lang="zh-TW" altLang="en-US" dirty="0" smtClean="0"/>
              <a:t>組全因子組合。透過 </a:t>
            </a:r>
            <a:r>
              <a:rPr lang="en-US" altLang="zh-TW" dirty="0" smtClean="0"/>
              <a:t>AI </a:t>
            </a:r>
            <a:r>
              <a:rPr lang="zh-TW" altLang="en-US" dirty="0" smtClean="0"/>
              <a:t>模型辨識出影響 </a:t>
            </a:r>
            <a:r>
              <a:rPr lang="en-US" altLang="zh-TW" dirty="0" smtClean="0"/>
              <a:t>warpage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3 </a:t>
            </a:r>
            <a:r>
              <a:rPr lang="zh-TW" altLang="en-US" dirty="0" smtClean="0"/>
              <a:t>個主要關鍵因子後，其他 </a:t>
            </a:r>
            <a:r>
              <a:rPr lang="en-US" altLang="zh-TW" dirty="0" smtClean="0"/>
              <a:t>4 </a:t>
            </a:r>
            <a:r>
              <a:rPr lang="zh-TW" altLang="en-US" dirty="0" smtClean="0"/>
              <a:t>個因子可視為相對不具顯著性。</a:t>
            </a:r>
          </a:p>
          <a:p>
            <a:r>
              <a:rPr lang="zh-TW" altLang="en-US" dirty="0" smtClean="0"/>
              <a:t>基於維度約簡原則，若將設計空間降至 </a:t>
            </a:r>
            <a:r>
              <a:rPr lang="en-US" altLang="zh-TW" dirty="0" smtClean="0"/>
              <a:t>3 </a:t>
            </a:r>
            <a:r>
              <a:rPr lang="zh-TW" altLang="en-US" dirty="0" smtClean="0"/>
              <a:t>個關鍵因子之組合，即相當於保留 </a:t>
            </a:r>
            <a:r>
              <a:rPr lang="en-US" altLang="zh-TW" dirty="0" smtClean="0"/>
              <a:t>37≈43%\</a:t>
            </a:r>
            <a:r>
              <a:rPr lang="en-US" altLang="zh-TW" dirty="0" err="1" smtClean="0"/>
              <a:t>frac</a:t>
            </a:r>
            <a:r>
              <a:rPr lang="en-US" altLang="zh-TW" dirty="0" smtClean="0"/>
              <a:t>{3}{7} \</a:t>
            </a:r>
            <a:r>
              <a:rPr lang="en-US" altLang="zh-TW" dirty="0" err="1" smtClean="0"/>
              <a:t>approx</a:t>
            </a:r>
            <a:r>
              <a:rPr lang="en-US" altLang="zh-TW" dirty="0" smtClean="0"/>
              <a:t> 43\%73​≈43% </a:t>
            </a:r>
            <a:r>
              <a:rPr lang="zh-TW" altLang="en-US" dirty="0" smtClean="0"/>
              <a:t>的設計點。</a:t>
            </a:r>
          </a:p>
          <a:p>
            <a:r>
              <a:rPr lang="zh-TW" altLang="en-US" dirty="0" smtClean="0"/>
              <a:t>因此，在不影響模型精度與關鍵因子判斷的前提下，我們將訓練資料筆數由 </a:t>
            </a:r>
            <a:r>
              <a:rPr lang="en-US" altLang="zh-TW" dirty="0" smtClean="0"/>
              <a:t>128 </a:t>
            </a:r>
            <a:r>
              <a:rPr lang="zh-TW" altLang="en-US" dirty="0" smtClean="0"/>
              <a:t>組縮減為 </a:t>
            </a:r>
            <a:r>
              <a:rPr lang="zh-TW" altLang="en-US" b="1" dirty="0" smtClean="0"/>
              <a:t>約 </a:t>
            </a:r>
            <a:r>
              <a:rPr lang="en-US" altLang="zh-TW" b="1" dirty="0" smtClean="0"/>
              <a:t>55 </a:t>
            </a:r>
            <a:r>
              <a:rPr lang="zh-TW" altLang="en-US" b="1" dirty="0" smtClean="0"/>
              <a:t>組</a:t>
            </a:r>
            <a:r>
              <a:rPr lang="zh-TW" altLang="en-US" dirty="0" smtClean="0"/>
              <a:t>，成功降低 </a:t>
            </a:r>
            <a:r>
              <a:rPr lang="en-US" altLang="zh-TW" dirty="0" smtClean="0"/>
              <a:t>57% </a:t>
            </a:r>
            <a:r>
              <a:rPr lang="zh-TW" altLang="en-US" dirty="0" smtClean="0"/>
              <a:t>模擬成本，並在後續驗證中仍達到設定的 </a:t>
            </a:r>
            <a:r>
              <a:rPr lang="en-US" altLang="zh-TW" dirty="0" smtClean="0"/>
              <a:t>KPI </a:t>
            </a:r>
            <a:r>
              <a:rPr lang="zh-TW" altLang="en-US" dirty="0" smtClean="0"/>
              <a:t>精度要求。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「若剩餘資料經模型驗證仍能達標，則證實其代表性與資料縮減的合理性。」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82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2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9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634010" y="1143129"/>
            <a:ext cx="10962516" cy="4832987"/>
          </a:xfrm>
        </p:spPr>
        <p:txBody>
          <a:bodyPr/>
          <a:lstStyle>
            <a:lvl1pPr>
              <a:defRPr sz="3733">
                <a:latin typeface="Calibri" pitchFamily="34" charset="0"/>
                <a:ea typeface="微軟正黑體" pitchFamily="34" charset="-120"/>
              </a:defRPr>
            </a:lvl1pPr>
            <a:lvl2pPr>
              <a:defRPr sz="3067">
                <a:latin typeface="Calibri" pitchFamily="34" charset="0"/>
                <a:ea typeface="微軟正黑體" pitchFamily="34" charset="-120"/>
              </a:defRPr>
            </a:lvl2pPr>
            <a:lvl3pPr>
              <a:defRPr sz="2533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447186" y="6467803"/>
            <a:ext cx="1368343" cy="359963"/>
          </a:xfrm>
          <a:prstGeom prst="rect">
            <a:avLst/>
          </a:prstGeom>
        </p:spPr>
        <p:txBody>
          <a:bodyPr lIns="80135" tIns="40067" rIns="80135" bIns="40067"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defTabSz="1625257">
              <a:defRPr/>
            </a:pPr>
            <a:fld id="{0F784A22-F1DA-4CB7-B6AD-651C7BDF23FD}" type="slidenum">
              <a:rPr lang="en-US" altLang="zh-TW" sz="3200" smtClean="0">
                <a:solidFill>
                  <a:prstClr val="black"/>
                </a:solidFill>
              </a:rPr>
              <a:pPr defTabSz="1625257">
                <a:defRPr/>
              </a:pPr>
              <a:t>‹#›</a:t>
            </a:fld>
            <a:endParaRPr lang="en-US" altLang="zh-TW" sz="3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3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2025/6/17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CCFAA-F4FB-487C-9F1E-C8836D0C3DC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00BBBF-ADF1-4F78-BFE3-348D1BB771A4}"/>
              </a:ext>
            </a:extLst>
          </p:cNvPr>
          <p:cNvSpPr txBox="1"/>
          <p:nvPr userDrawn="1"/>
        </p:nvSpPr>
        <p:spPr>
          <a:xfrm>
            <a:off x="9017000" y="6350000"/>
            <a:ext cx="243739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429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2025/6/17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CCFAA-F4FB-487C-9F1E-C8836D0C3DC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E08CC0-91B5-40B7-A05C-303BBFA114F7}"/>
              </a:ext>
            </a:extLst>
          </p:cNvPr>
          <p:cNvSpPr txBox="1"/>
          <p:nvPr userDrawn="1"/>
        </p:nvSpPr>
        <p:spPr>
          <a:xfrm>
            <a:off x="9017000" y="6350000"/>
            <a:ext cx="243739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9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635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2C06E-BF52-4680-BF89-5E955E91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B3DB8-5B42-4F41-9531-5628C25D5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52B633-CB00-45E7-97D7-07B2792D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A6747-D774-4A39-AA5B-94144FE8E5E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2025/6/17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BE1DF-FD92-4FBF-AAF2-72435F81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0DC71-47B5-4B9E-B0F7-ACAA8A1E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3F68-F7A3-4D98-A9FD-557848F881B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112693" y="6296837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6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a16="http://schemas.microsoft.com/office/drawing/2014/main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75E00-2374-420E-8F29-943B343B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EA1149-6BFA-4D17-AC8E-8234F28A9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656EA-3BA4-4FFD-BFFB-E7D9CE59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A6747-D774-4A39-AA5B-94144FE8E5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2025/6/17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9BBCF-569D-47E2-8B06-8B68FC54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86B8D-5A8A-428E-BAD4-823B0BE6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3F68-F7A3-4D98-A9FD-557848F881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a16="http://schemas.microsoft.com/office/drawing/2014/main"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5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7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2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7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0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8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6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986C-B934-4EFB-BA1F-1DBD14901B6F}" type="datetimeFigureOut">
              <a:rPr lang="zh-TW" altLang="en-US" smtClean="0"/>
              <a:t>2025/6/17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0A5295-C825-413C-B30D-5990322D1EB5}"/>
              </a:ext>
            </a:extLst>
          </p:cNvPr>
          <p:cNvSpPr txBox="1"/>
          <p:nvPr userDrawn="1"/>
        </p:nvSpPr>
        <p:spPr>
          <a:xfrm>
            <a:off x="9017000" y="6350000"/>
            <a:ext cx="243739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18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  <p:sldLayoutId id="214748366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0.emf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0.emf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290.sv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2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F2E62677-EF84-69D9-0D95-B0C6CD3C7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24560"/>
            <a:ext cx="12192000" cy="2826560"/>
          </a:xfrm>
          <a:solidFill>
            <a:schemeClr val="bg1"/>
          </a:solidFill>
        </p:spPr>
        <p:txBody>
          <a:bodyPr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TW" altLang="en-US" sz="44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44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4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提升模擬預測半導體翹曲的效率</a:t>
            </a:r>
            <a:endParaRPr lang="zh-TW" altLang="en-US" sz="4400" b="1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EDFD7D3-A8B2-AFC9-7ACE-0A2C17789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指導教授：施明昌 博士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：陳奕齊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2E62677-EF84-69D9-0D95-B0C6CD3C7877}"/>
              </a:ext>
            </a:extLst>
          </p:cNvPr>
          <p:cNvSpPr txBox="1">
            <a:spLocks/>
          </p:cNvSpPr>
          <p:nvPr/>
        </p:nvSpPr>
        <p:spPr>
          <a:xfrm>
            <a:off x="0" y="-289579"/>
            <a:ext cx="12192000" cy="23876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en-US" altLang="zh-TW" sz="4000" b="1" dirty="0">
              <a:solidFill>
                <a:srgbClr val="1C4E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altLang="zh-TW" sz="4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Enhancing Simulation Efficiency for Semiconductor Warpage Prediction Using AI </a:t>
            </a:r>
            <a:endParaRPr lang="zh-TW" altLang="en-US" sz="4000" b="1" baseline="-10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7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58393" y="914900"/>
            <a:ext cx="12024220" cy="26425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412" y="2674414"/>
            <a:ext cx="4118113" cy="2007687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3920412" y="4717990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一組模擬建模到跑出結果約需</a:t>
            </a:r>
            <a:r>
              <a:rPr lang="en-US" altLang="zh-TW" sz="240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40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個小時</a:t>
            </a:r>
            <a:endParaRPr lang="zh-TW" altLang="en-US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278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5" name="等於 54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3947481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56" name="加號 55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3338070" y="3835433"/>
            <a:ext cx="2448937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AI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特徵重要度分析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58" name="圓角矩形 57"/>
          <p:cNvSpPr/>
          <p:nvPr/>
        </p:nvSpPr>
        <p:spPr>
          <a:xfrm>
            <a:off x="9222950" y="3835433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59" name="圓角矩形 58"/>
          <p:cNvSpPr/>
          <p:nvPr/>
        </p:nvSpPr>
        <p:spPr>
          <a:xfrm>
            <a:off x="413325" y="3835433"/>
            <a:ext cx="2322664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低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組數模擬建模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0" name="加號 59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9222950" y="4740990"/>
            <a:ext cx="2498606" cy="1224255"/>
            <a:chOff x="8200746" y="2098083"/>
            <a:chExt cx="3878779" cy="1593913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5" y="4740735"/>
            <a:ext cx="2322661" cy="1224510"/>
          </a:xfrm>
          <a:prstGeom prst="rect">
            <a:avLst/>
          </a:prstGeom>
        </p:spPr>
      </p:pic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309338" y="3835433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2" name="圖片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355762" y="4740735"/>
            <a:ext cx="2310870" cy="1224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4740735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58393" y="914900"/>
            <a:ext cx="12024220" cy="26425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092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5" name="等於 54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3947481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56" name="加號 55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3338070" y="3835433"/>
            <a:ext cx="2448937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AI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特徵重要度分析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58" name="圓角矩形 57"/>
          <p:cNvSpPr/>
          <p:nvPr/>
        </p:nvSpPr>
        <p:spPr>
          <a:xfrm>
            <a:off x="9222950" y="3835433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59" name="圓角矩形 58"/>
          <p:cNvSpPr/>
          <p:nvPr/>
        </p:nvSpPr>
        <p:spPr>
          <a:xfrm>
            <a:off x="413325" y="3835433"/>
            <a:ext cx="2322664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低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組數模擬建模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0" name="加號 59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9222950" y="4740990"/>
            <a:ext cx="2498606" cy="1224255"/>
            <a:chOff x="8200746" y="2098083"/>
            <a:chExt cx="3878779" cy="1593913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5" y="4740735"/>
            <a:ext cx="2322661" cy="1224510"/>
          </a:xfrm>
          <a:prstGeom prst="rect">
            <a:avLst/>
          </a:prstGeom>
        </p:spPr>
      </p:pic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309338" y="3835433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2" name="圖片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355762" y="4740735"/>
            <a:ext cx="2310870" cy="1224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4740735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58393" y="914900"/>
            <a:ext cx="12024220" cy="26425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7780" y="3632434"/>
            <a:ext cx="5664734" cy="2472532"/>
          </a:xfrm>
          <a:prstGeom prst="rect">
            <a:avLst/>
          </a:prstGeom>
          <a:noFill/>
          <a:ln>
            <a:solidFill>
              <a:srgbClr val="6464F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546875" y="61924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6464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縮短評估時程</a:t>
            </a:r>
          </a:p>
        </p:txBody>
      </p:sp>
    </p:spTree>
    <p:extLst>
      <p:ext uri="{BB962C8B-B14F-4D97-AF65-F5344CB8AC3E}">
        <p14:creationId xmlns:p14="http://schemas.microsoft.com/office/powerpoint/2010/main" val="32934285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6794251" y="2285894"/>
            <a:ext cx="837643" cy="11762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2816099" y="1946413"/>
            <a:ext cx="503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RF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中展現準確性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822402" y="3570493"/>
            <a:ext cx="622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646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2400" dirty="0">
                <a:solidFill>
                  <a:srgbClr val="002060"/>
                </a:solidFill>
                <a:effectLst/>
              </a:rPr>
              <a:t>ANN </a:t>
            </a:r>
            <a:r>
              <a:rPr lang="zh-TW" altLang="en-US" sz="2400" dirty="0">
                <a:solidFill>
                  <a:srgbClr val="002060"/>
                </a:solidFill>
                <a:effectLst/>
              </a:rPr>
              <a:t>混合建模縮短開發周期，提升計算效能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822402" y="2758453"/>
            <a:ext cx="977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effectLst/>
              </a:rPr>
              <a:t>CNN </a:t>
            </a:r>
            <a:r>
              <a:rPr lang="zh-TW" altLang="en-US" dirty="0">
                <a:effectLst/>
              </a:rPr>
              <a:t>從 </a:t>
            </a:r>
            <a:r>
              <a:rPr lang="en-US" altLang="zh-TW" dirty="0">
                <a:effectLst/>
              </a:rPr>
              <a:t>FEM </a:t>
            </a:r>
            <a:r>
              <a:rPr lang="zh-TW" altLang="en-US" dirty="0" smtClean="0">
                <a:effectLst/>
              </a:rPr>
              <a:t>生成的數據</a:t>
            </a:r>
            <a:r>
              <a:rPr lang="zh-TW" altLang="en-US" dirty="0">
                <a:effectLst/>
              </a:rPr>
              <a:t>中捕捉設計參數與翹曲行為間的非線性關係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2822402" y="4382532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effectLst/>
              </a:rPr>
              <a:t>AI </a:t>
            </a:r>
            <a:r>
              <a:rPr lang="zh-TW" altLang="en-US" dirty="0">
                <a:effectLst/>
              </a:rPr>
              <a:t>在翹曲預測中展現高度適應性與實用性</a:t>
            </a:r>
          </a:p>
        </p:txBody>
      </p:sp>
      <p:sp>
        <p:nvSpPr>
          <p:cNvPr id="22" name="六边形 18">
            <a:extLst>
              <a:ext uri="{FF2B5EF4-FFF2-40B4-BE49-F238E27FC236}">
                <a16:creationId xmlns:a16="http://schemas.microsoft.com/office/drawing/2014/main" id="{889D522C-6415-45C6-AD43-791BB4D6D30A}"/>
              </a:ext>
            </a:extLst>
          </p:cNvPr>
          <p:cNvSpPr/>
          <p:nvPr/>
        </p:nvSpPr>
        <p:spPr>
          <a:xfrm rot="16200000">
            <a:off x="1154015" y="1728858"/>
            <a:ext cx="1523765" cy="1434131"/>
          </a:xfrm>
          <a:prstGeom prst="hexagon">
            <a:avLst/>
          </a:prstGeom>
          <a:solidFill>
            <a:srgbClr val="FFC0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3" name="六边形 20">
            <a:extLst>
              <a:ext uri="{FF2B5EF4-FFF2-40B4-BE49-F238E27FC236}">
                <a16:creationId xmlns:a16="http://schemas.microsoft.com/office/drawing/2014/main" id="{FE2FFC2A-07C0-4466-A0FA-F7E371041821}"/>
              </a:ext>
            </a:extLst>
          </p:cNvPr>
          <p:cNvSpPr/>
          <p:nvPr/>
        </p:nvSpPr>
        <p:spPr>
          <a:xfrm rot="16200000">
            <a:off x="379901" y="2997635"/>
            <a:ext cx="1523765" cy="1434131"/>
          </a:xfrm>
          <a:prstGeom prst="hexagon">
            <a:avLst/>
          </a:prstGeom>
          <a:solidFill>
            <a:srgbClr val="4472C4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" name="六边形 22">
            <a:extLst>
              <a:ext uri="{FF2B5EF4-FFF2-40B4-BE49-F238E27FC236}">
                <a16:creationId xmlns:a16="http://schemas.microsoft.com/office/drawing/2014/main" id="{C40352D9-B2C4-4E96-BC25-26A98096FB0A}"/>
              </a:ext>
            </a:extLst>
          </p:cNvPr>
          <p:cNvSpPr/>
          <p:nvPr/>
        </p:nvSpPr>
        <p:spPr>
          <a:xfrm rot="16200000">
            <a:off x="1144769" y="4258867"/>
            <a:ext cx="1523765" cy="1434131"/>
          </a:xfrm>
          <a:prstGeom prst="hexagon">
            <a:avLst/>
          </a:prstGeom>
          <a:solidFill>
            <a:srgbClr val="00CC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8B33925-3959-4083-99C7-0772420CD0C5}"/>
              </a:ext>
            </a:extLst>
          </p:cNvPr>
          <p:cNvSpPr/>
          <p:nvPr/>
        </p:nvSpPr>
        <p:spPr>
          <a:xfrm>
            <a:off x="121471" y="2969393"/>
            <a:ext cx="3365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TW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預測翹曲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C9EAF05C-483B-44D1-AC9A-382253E6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77841" y="4546203"/>
            <a:ext cx="938187" cy="859458"/>
          </a:xfrm>
          <a:prstGeom prst="rect">
            <a:avLst/>
          </a:prstGeom>
        </p:spPr>
      </p:pic>
      <p:grpSp>
        <p:nvGrpSpPr>
          <p:cNvPr id="87" name="群組 86"/>
          <p:cNvGrpSpPr/>
          <p:nvPr/>
        </p:nvGrpSpPr>
        <p:grpSpPr>
          <a:xfrm>
            <a:off x="1527664" y="2056864"/>
            <a:ext cx="712293" cy="701589"/>
            <a:chOff x="15663670" y="2282629"/>
            <a:chExt cx="712293" cy="701589"/>
          </a:xfrm>
        </p:grpSpPr>
        <p:grpSp>
          <p:nvGrpSpPr>
            <p:cNvPr id="88" name="群組 87"/>
            <p:cNvGrpSpPr/>
            <p:nvPr/>
          </p:nvGrpSpPr>
          <p:grpSpPr>
            <a:xfrm rot="978801">
              <a:off x="15663670" y="2282629"/>
              <a:ext cx="712293" cy="701589"/>
              <a:chOff x="361903" y="2073277"/>
              <a:chExt cx="558727" cy="525463"/>
            </a:xfrm>
            <a:solidFill>
              <a:schemeClr val="bg1"/>
            </a:solidFill>
          </p:grpSpPr>
          <p:sp>
            <p:nvSpPr>
              <p:cNvPr id="107" name="Freeform 51"/>
              <p:cNvSpPr>
                <a:spLocks noEditPoints="1"/>
              </p:cNvSpPr>
              <p:nvPr/>
            </p:nvSpPr>
            <p:spPr bwMode="auto">
              <a:xfrm>
                <a:off x="655552" y="2073277"/>
                <a:ext cx="265078" cy="247650"/>
              </a:xfrm>
              <a:custGeom>
                <a:avLst/>
                <a:gdLst>
                  <a:gd name="T0" fmla="*/ 90 w 91"/>
                  <a:gd name="T1" fmla="*/ 85 h 85"/>
                  <a:gd name="T2" fmla="*/ 67 w 91"/>
                  <a:gd name="T3" fmla="*/ 85 h 85"/>
                  <a:gd name="T4" fmla="*/ 67 w 91"/>
                  <a:gd name="T5" fmla="*/ 85 h 85"/>
                  <a:gd name="T6" fmla="*/ 1 w 91"/>
                  <a:gd name="T7" fmla="*/ 24 h 85"/>
                  <a:gd name="T8" fmla="*/ 0 w 91"/>
                  <a:gd name="T9" fmla="*/ 24 h 85"/>
                  <a:gd name="T10" fmla="*/ 0 w 91"/>
                  <a:gd name="T11" fmla="*/ 1 h 85"/>
                  <a:gd name="T12" fmla="*/ 1 w 91"/>
                  <a:gd name="T13" fmla="*/ 0 h 85"/>
                  <a:gd name="T14" fmla="*/ 91 w 91"/>
                  <a:gd name="T15" fmla="*/ 85 h 85"/>
                  <a:gd name="T16" fmla="*/ 90 w 91"/>
                  <a:gd name="T17" fmla="*/ 85 h 85"/>
                  <a:gd name="T18" fmla="*/ 90 w 91"/>
                  <a:gd name="T19" fmla="*/ 85 h 85"/>
                  <a:gd name="T20" fmla="*/ 68 w 91"/>
                  <a:gd name="T21" fmla="*/ 84 h 85"/>
                  <a:gd name="T22" fmla="*/ 90 w 91"/>
                  <a:gd name="T23" fmla="*/ 84 h 85"/>
                  <a:gd name="T24" fmla="*/ 1 w 91"/>
                  <a:gd name="T25" fmla="*/ 1 h 85"/>
                  <a:gd name="T26" fmla="*/ 1 w 91"/>
                  <a:gd name="T27" fmla="*/ 23 h 85"/>
                  <a:gd name="T28" fmla="*/ 46 w 91"/>
                  <a:gd name="T29" fmla="*/ 41 h 85"/>
                  <a:gd name="T30" fmla="*/ 68 w 91"/>
                  <a:gd name="T3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85">
                    <a:moveTo>
                      <a:pt x="90" y="85"/>
                    </a:move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4" y="51"/>
                      <a:pt x="35" y="24"/>
                      <a:pt x="1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8" y="0"/>
                      <a:pt x="88" y="37"/>
                      <a:pt x="91" y="85"/>
                    </a:cubicBezTo>
                    <a:cubicBezTo>
                      <a:pt x="91" y="85"/>
                      <a:pt x="91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68" y="84"/>
                    </a:moveTo>
                    <a:cubicBezTo>
                      <a:pt x="90" y="84"/>
                      <a:pt x="90" y="84"/>
                      <a:pt x="90" y="84"/>
                    </a:cubicBezTo>
                    <a:cubicBezTo>
                      <a:pt x="86" y="38"/>
                      <a:pt x="48" y="2"/>
                      <a:pt x="1" y="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3"/>
                      <a:pt x="34" y="30"/>
                      <a:pt x="46" y="41"/>
                    </a:cubicBezTo>
                    <a:cubicBezTo>
                      <a:pt x="59" y="52"/>
                      <a:pt x="66" y="68"/>
                      <a:pt x="68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361903" y="2278064"/>
                <a:ext cx="293649" cy="320675"/>
              </a:xfrm>
              <a:custGeom>
                <a:avLst/>
                <a:gdLst>
                  <a:gd name="T0" fmla="*/ 101 w 101"/>
                  <a:gd name="T1" fmla="*/ 87 h 110"/>
                  <a:gd name="T2" fmla="*/ 35 w 101"/>
                  <a:gd name="T3" fmla="*/ 25 h 110"/>
                  <a:gd name="T4" fmla="*/ 49 w 101"/>
                  <a:gd name="T5" fmla="*/ 25 h 110"/>
                  <a:gd name="T6" fmla="*/ 25 w 101"/>
                  <a:gd name="T7" fmla="*/ 0 h 110"/>
                  <a:gd name="T8" fmla="*/ 0 w 101"/>
                  <a:gd name="T9" fmla="*/ 25 h 110"/>
                  <a:gd name="T10" fmla="*/ 12 w 101"/>
                  <a:gd name="T11" fmla="*/ 25 h 110"/>
                  <a:gd name="T12" fmla="*/ 101 w 101"/>
                  <a:gd name="T13" fmla="*/ 110 h 110"/>
                  <a:gd name="T14" fmla="*/ 101 w 101"/>
                  <a:gd name="T15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110">
                    <a:moveTo>
                      <a:pt x="101" y="87"/>
                    </a:moveTo>
                    <a:cubicBezTo>
                      <a:pt x="66" y="87"/>
                      <a:pt x="37" y="60"/>
                      <a:pt x="35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5" y="72"/>
                      <a:pt x="54" y="110"/>
                      <a:pt x="101" y="110"/>
                    </a:cubicBezTo>
                    <a:lnTo>
                      <a:pt x="101" y="8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9" name="Freeform 55"/>
              <p:cNvSpPr>
                <a:spLocks noEditPoints="1"/>
              </p:cNvSpPr>
              <p:nvPr/>
            </p:nvSpPr>
            <p:spPr bwMode="auto">
              <a:xfrm>
                <a:off x="688885" y="2352677"/>
                <a:ext cx="231745" cy="246063"/>
              </a:xfrm>
              <a:custGeom>
                <a:avLst/>
                <a:gdLst>
                  <a:gd name="T0" fmla="*/ 1 w 80"/>
                  <a:gd name="T1" fmla="*/ 84 h 84"/>
                  <a:gd name="T2" fmla="*/ 1 w 80"/>
                  <a:gd name="T3" fmla="*/ 84 h 84"/>
                  <a:gd name="T4" fmla="*/ 0 w 80"/>
                  <a:gd name="T5" fmla="*/ 83 h 84"/>
                  <a:gd name="T6" fmla="*/ 0 w 80"/>
                  <a:gd name="T7" fmla="*/ 60 h 84"/>
                  <a:gd name="T8" fmla="*/ 1 w 80"/>
                  <a:gd name="T9" fmla="*/ 60 h 84"/>
                  <a:gd name="T10" fmla="*/ 56 w 80"/>
                  <a:gd name="T11" fmla="*/ 0 h 84"/>
                  <a:gd name="T12" fmla="*/ 56 w 80"/>
                  <a:gd name="T13" fmla="*/ 0 h 84"/>
                  <a:gd name="T14" fmla="*/ 79 w 80"/>
                  <a:gd name="T15" fmla="*/ 0 h 84"/>
                  <a:gd name="T16" fmla="*/ 79 w 80"/>
                  <a:gd name="T17" fmla="*/ 0 h 84"/>
                  <a:gd name="T18" fmla="*/ 80 w 80"/>
                  <a:gd name="T19" fmla="*/ 0 h 84"/>
                  <a:gd name="T20" fmla="*/ 1 w 80"/>
                  <a:gd name="T21" fmla="*/ 84 h 84"/>
                  <a:gd name="T22" fmla="*/ 1 w 80"/>
                  <a:gd name="T23" fmla="*/ 84 h 84"/>
                  <a:gd name="T24" fmla="*/ 1 w 80"/>
                  <a:gd name="T25" fmla="*/ 61 h 84"/>
                  <a:gd name="T26" fmla="*/ 1 w 80"/>
                  <a:gd name="T27" fmla="*/ 83 h 84"/>
                  <a:gd name="T28" fmla="*/ 79 w 80"/>
                  <a:gd name="T29" fmla="*/ 1 h 84"/>
                  <a:gd name="T30" fmla="*/ 57 w 80"/>
                  <a:gd name="T31" fmla="*/ 1 h 84"/>
                  <a:gd name="T32" fmla="*/ 1 w 80"/>
                  <a:gd name="T33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4">
                    <a:moveTo>
                      <a:pt x="1" y="84"/>
                    </a:moveTo>
                    <a:cubicBezTo>
                      <a:pt x="1" y="84"/>
                      <a:pt x="1" y="84"/>
                      <a:pt x="1" y="84"/>
                    </a:cubicBezTo>
                    <a:cubicBezTo>
                      <a:pt x="0" y="84"/>
                      <a:pt x="0" y="83"/>
                      <a:pt x="0" y="8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1" y="60"/>
                      <a:pt x="1" y="60"/>
                    </a:cubicBezTo>
                    <a:cubicBezTo>
                      <a:pt x="31" y="55"/>
                      <a:pt x="53" y="3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7" y="43"/>
                      <a:pt x="44" y="78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lose/>
                    <a:moveTo>
                      <a:pt x="1" y="61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43" y="77"/>
                      <a:pt x="76" y="43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4" y="31"/>
                      <a:pt x="31" y="55"/>
                      <a:pt x="1" y="6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 rot="7077888">
              <a:off x="15878308" y="2466479"/>
              <a:ext cx="250397" cy="331911"/>
              <a:chOff x="2748104" y="1905078"/>
              <a:chExt cx="223218" cy="299696"/>
            </a:xfrm>
          </p:grpSpPr>
          <p:sp>
            <p:nvSpPr>
              <p:cNvPr id="90" name="Freeform 120"/>
              <p:cNvSpPr>
                <a:spLocks/>
              </p:cNvSpPr>
              <p:nvPr/>
            </p:nvSpPr>
            <p:spPr bwMode="auto">
              <a:xfrm rot="3851185">
                <a:off x="2749913" y="1942209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1" name="Freeform 121"/>
              <p:cNvSpPr>
                <a:spLocks/>
              </p:cNvSpPr>
              <p:nvPr/>
            </p:nvSpPr>
            <p:spPr bwMode="auto">
              <a:xfrm rot="3851185">
                <a:off x="2790163" y="192336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2" name="Freeform 122"/>
              <p:cNvSpPr>
                <a:spLocks/>
              </p:cNvSpPr>
              <p:nvPr/>
            </p:nvSpPr>
            <p:spPr bwMode="auto">
              <a:xfrm rot="3851185">
                <a:off x="2830414" y="190389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3" name="Freeform 123"/>
              <p:cNvSpPr>
                <a:spLocks/>
              </p:cNvSpPr>
              <p:nvPr/>
            </p:nvSpPr>
            <p:spPr bwMode="auto">
              <a:xfrm rot="3851185">
                <a:off x="2773919" y="1990240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4" name="Freeform 124"/>
              <p:cNvSpPr>
                <a:spLocks/>
              </p:cNvSpPr>
              <p:nvPr/>
            </p:nvSpPr>
            <p:spPr bwMode="auto">
              <a:xfrm rot="3851185">
                <a:off x="2814170" y="197140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5" name="Freeform 125"/>
              <p:cNvSpPr>
                <a:spLocks/>
              </p:cNvSpPr>
              <p:nvPr/>
            </p:nvSpPr>
            <p:spPr bwMode="auto">
              <a:xfrm rot="3851185">
                <a:off x="2854421" y="195193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6" name="Freeform 126"/>
              <p:cNvSpPr>
                <a:spLocks/>
              </p:cNvSpPr>
              <p:nvPr/>
            </p:nvSpPr>
            <p:spPr bwMode="auto">
              <a:xfrm rot="3851185">
                <a:off x="2894672" y="1931831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3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7" name="Freeform 127"/>
              <p:cNvSpPr>
                <a:spLocks/>
              </p:cNvSpPr>
              <p:nvPr/>
            </p:nvSpPr>
            <p:spPr bwMode="auto">
              <a:xfrm rot="3851185">
                <a:off x="2795033" y="203548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8" name="Freeform 128"/>
              <p:cNvSpPr>
                <a:spLocks/>
              </p:cNvSpPr>
              <p:nvPr/>
            </p:nvSpPr>
            <p:spPr bwMode="auto">
              <a:xfrm rot="3851185">
                <a:off x="2835282" y="2016645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9" name="Freeform 129"/>
              <p:cNvSpPr>
                <a:spLocks/>
              </p:cNvSpPr>
              <p:nvPr/>
            </p:nvSpPr>
            <p:spPr bwMode="auto">
              <a:xfrm rot="3851185">
                <a:off x="2875535" y="1997178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0" name="Freeform 130"/>
              <p:cNvSpPr>
                <a:spLocks/>
              </p:cNvSpPr>
              <p:nvPr/>
            </p:nvSpPr>
            <p:spPr bwMode="auto">
              <a:xfrm rot="3851185">
                <a:off x="2915785" y="197707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3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1" name="Freeform 131"/>
              <p:cNvSpPr>
                <a:spLocks/>
              </p:cNvSpPr>
              <p:nvPr/>
            </p:nvSpPr>
            <p:spPr bwMode="auto">
              <a:xfrm rot="3851185">
                <a:off x="2817693" y="2080735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2" name="Freeform 132"/>
              <p:cNvSpPr>
                <a:spLocks/>
              </p:cNvSpPr>
              <p:nvPr/>
            </p:nvSpPr>
            <p:spPr bwMode="auto">
              <a:xfrm rot="3851185">
                <a:off x="2857943" y="206189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3" name="Freeform 133"/>
              <p:cNvSpPr>
                <a:spLocks/>
              </p:cNvSpPr>
              <p:nvPr/>
            </p:nvSpPr>
            <p:spPr bwMode="auto">
              <a:xfrm rot="3851185">
                <a:off x="2898194" y="204242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4" name="Freeform 134"/>
              <p:cNvSpPr>
                <a:spLocks/>
              </p:cNvSpPr>
              <p:nvPr/>
            </p:nvSpPr>
            <p:spPr bwMode="auto">
              <a:xfrm rot="3851185">
                <a:off x="2839916" y="2126679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5" name="Freeform 135"/>
              <p:cNvSpPr>
                <a:spLocks/>
              </p:cNvSpPr>
              <p:nvPr/>
            </p:nvSpPr>
            <p:spPr bwMode="auto">
              <a:xfrm rot="3851185">
                <a:off x="2935489" y="1912087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6" name="Freeform 136"/>
              <p:cNvSpPr>
                <a:spLocks/>
              </p:cNvSpPr>
              <p:nvPr/>
            </p:nvSpPr>
            <p:spPr bwMode="auto">
              <a:xfrm rot="3851185">
                <a:off x="2645015" y="2059490"/>
                <a:ext cx="266006" cy="24561"/>
              </a:xfrm>
              <a:custGeom>
                <a:avLst/>
                <a:gdLst>
                  <a:gd name="T0" fmla="*/ 191 w 192"/>
                  <a:gd name="T1" fmla="*/ 0 h 22"/>
                  <a:gd name="T2" fmla="*/ 1 w 192"/>
                  <a:gd name="T3" fmla="*/ 0 h 22"/>
                  <a:gd name="T4" fmla="*/ 0 w 192"/>
                  <a:gd name="T5" fmla="*/ 1 h 22"/>
                  <a:gd name="T6" fmla="*/ 0 w 192"/>
                  <a:gd name="T7" fmla="*/ 21 h 22"/>
                  <a:gd name="T8" fmla="*/ 1 w 192"/>
                  <a:gd name="T9" fmla="*/ 22 h 22"/>
                  <a:gd name="T10" fmla="*/ 191 w 192"/>
                  <a:gd name="T11" fmla="*/ 22 h 22"/>
                  <a:gd name="T12" fmla="*/ 192 w 192"/>
                  <a:gd name="T13" fmla="*/ 21 h 22"/>
                  <a:gd name="T14" fmla="*/ 192 w 192"/>
                  <a:gd name="T15" fmla="*/ 1 h 22"/>
                  <a:gd name="T16" fmla="*/ 191 w 192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22">
                    <a:moveTo>
                      <a:pt x="19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191" y="22"/>
                      <a:pt x="192" y="21"/>
                      <a:pt x="192" y="2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75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6794251" y="2285894"/>
            <a:ext cx="837643" cy="11762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2816099" y="1946413"/>
            <a:ext cx="503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RF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中展現準確性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822402" y="3570493"/>
            <a:ext cx="622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646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2400" dirty="0">
                <a:solidFill>
                  <a:srgbClr val="002060"/>
                </a:solidFill>
                <a:effectLst/>
              </a:rPr>
              <a:t>ANN </a:t>
            </a:r>
            <a:r>
              <a:rPr lang="zh-TW" altLang="en-US" sz="2400" dirty="0">
                <a:solidFill>
                  <a:srgbClr val="002060"/>
                </a:solidFill>
                <a:effectLst/>
              </a:rPr>
              <a:t>混合建模縮短開發周期，提升計算效能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822402" y="2758453"/>
            <a:ext cx="977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effectLst/>
              </a:rPr>
              <a:t>CNN </a:t>
            </a:r>
            <a:r>
              <a:rPr lang="zh-TW" altLang="en-US" dirty="0">
                <a:effectLst/>
              </a:rPr>
              <a:t>從 </a:t>
            </a:r>
            <a:r>
              <a:rPr lang="en-US" altLang="zh-TW" dirty="0">
                <a:effectLst/>
              </a:rPr>
              <a:t>FEM </a:t>
            </a:r>
            <a:r>
              <a:rPr lang="zh-TW" altLang="en-US" dirty="0" smtClean="0">
                <a:effectLst/>
              </a:rPr>
              <a:t>生成的數據</a:t>
            </a:r>
            <a:r>
              <a:rPr lang="zh-TW" altLang="en-US" dirty="0">
                <a:effectLst/>
              </a:rPr>
              <a:t>中捕捉設計參數與翹曲行為間的非線性關係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2822402" y="4382532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effectLst/>
              </a:rPr>
              <a:t>AI </a:t>
            </a:r>
            <a:r>
              <a:rPr lang="zh-TW" altLang="en-US" dirty="0">
                <a:effectLst/>
              </a:rPr>
              <a:t>在翹曲預測中展現高度適應性與實用性</a:t>
            </a:r>
          </a:p>
        </p:txBody>
      </p:sp>
      <p:sp>
        <p:nvSpPr>
          <p:cNvPr id="22" name="六边形 18">
            <a:extLst>
              <a:ext uri="{FF2B5EF4-FFF2-40B4-BE49-F238E27FC236}">
                <a16:creationId xmlns:a16="http://schemas.microsoft.com/office/drawing/2014/main" id="{889D522C-6415-45C6-AD43-791BB4D6D30A}"/>
              </a:ext>
            </a:extLst>
          </p:cNvPr>
          <p:cNvSpPr/>
          <p:nvPr/>
        </p:nvSpPr>
        <p:spPr>
          <a:xfrm rot="16200000">
            <a:off x="1154015" y="1728858"/>
            <a:ext cx="1523765" cy="1434131"/>
          </a:xfrm>
          <a:prstGeom prst="hexagon">
            <a:avLst/>
          </a:prstGeom>
          <a:solidFill>
            <a:srgbClr val="FFC0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3" name="六边形 20">
            <a:extLst>
              <a:ext uri="{FF2B5EF4-FFF2-40B4-BE49-F238E27FC236}">
                <a16:creationId xmlns:a16="http://schemas.microsoft.com/office/drawing/2014/main" id="{FE2FFC2A-07C0-4466-A0FA-F7E371041821}"/>
              </a:ext>
            </a:extLst>
          </p:cNvPr>
          <p:cNvSpPr/>
          <p:nvPr/>
        </p:nvSpPr>
        <p:spPr>
          <a:xfrm rot="16200000">
            <a:off x="379901" y="2997635"/>
            <a:ext cx="1523765" cy="1434131"/>
          </a:xfrm>
          <a:prstGeom prst="hexagon">
            <a:avLst/>
          </a:prstGeom>
          <a:solidFill>
            <a:srgbClr val="4472C4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" name="六边形 22">
            <a:extLst>
              <a:ext uri="{FF2B5EF4-FFF2-40B4-BE49-F238E27FC236}">
                <a16:creationId xmlns:a16="http://schemas.microsoft.com/office/drawing/2014/main" id="{C40352D9-B2C4-4E96-BC25-26A98096FB0A}"/>
              </a:ext>
            </a:extLst>
          </p:cNvPr>
          <p:cNvSpPr/>
          <p:nvPr/>
        </p:nvSpPr>
        <p:spPr>
          <a:xfrm rot="16200000">
            <a:off x="1144769" y="4258867"/>
            <a:ext cx="1523765" cy="1434131"/>
          </a:xfrm>
          <a:prstGeom prst="hexagon">
            <a:avLst/>
          </a:prstGeom>
          <a:solidFill>
            <a:srgbClr val="00CC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8B33925-3959-4083-99C7-0772420CD0C5}"/>
              </a:ext>
            </a:extLst>
          </p:cNvPr>
          <p:cNvSpPr/>
          <p:nvPr/>
        </p:nvSpPr>
        <p:spPr>
          <a:xfrm>
            <a:off x="121471" y="2969393"/>
            <a:ext cx="3365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TW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預測翹曲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C9EAF05C-483B-44D1-AC9A-382253E65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477841" y="4546203"/>
            <a:ext cx="938187" cy="859458"/>
          </a:xfrm>
          <a:prstGeom prst="rect">
            <a:avLst/>
          </a:prstGeom>
        </p:spPr>
      </p:pic>
      <p:grpSp>
        <p:nvGrpSpPr>
          <p:cNvPr id="87" name="群組 86"/>
          <p:cNvGrpSpPr/>
          <p:nvPr/>
        </p:nvGrpSpPr>
        <p:grpSpPr>
          <a:xfrm>
            <a:off x="1527664" y="2056864"/>
            <a:ext cx="712293" cy="701589"/>
            <a:chOff x="15663670" y="2282629"/>
            <a:chExt cx="712293" cy="701589"/>
          </a:xfrm>
        </p:grpSpPr>
        <p:grpSp>
          <p:nvGrpSpPr>
            <p:cNvPr id="88" name="群組 87"/>
            <p:cNvGrpSpPr/>
            <p:nvPr/>
          </p:nvGrpSpPr>
          <p:grpSpPr>
            <a:xfrm rot="978801">
              <a:off x="15663670" y="2282629"/>
              <a:ext cx="712293" cy="701589"/>
              <a:chOff x="361903" y="2073277"/>
              <a:chExt cx="558727" cy="525463"/>
            </a:xfrm>
            <a:solidFill>
              <a:schemeClr val="bg1"/>
            </a:solidFill>
          </p:grpSpPr>
          <p:sp>
            <p:nvSpPr>
              <p:cNvPr id="107" name="Freeform 51"/>
              <p:cNvSpPr>
                <a:spLocks noEditPoints="1"/>
              </p:cNvSpPr>
              <p:nvPr/>
            </p:nvSpPr>
            <p:spPr bwMode="auto">
              <a:xfrm>
                <a:off x="655552" y="2073277"/>
                <a:ext cx="265078" cy="247650"/>
              </a:xfrm>
              <a:custGeom>
                <a:avLst/>
                <a:gdLst>
                  <a:gd name="T0" fmla="*/ 90 w 91"/>
                  <a:gd name="T1" fmla="*/ 85 h 85"/>
                  <a:gd name="T2" fmla="*/ 67 w 91"/>
                  <a:gd name="T3" fmla="*/ 85 h 85"/>
                  <a:gd name="T4" fmla="*/ 67 w 91"/>
                  <a:gd name="T5" fmla="*/ 85 h 85"/>
                  <a:gd name="T6" fmla="*/ 1 w 91"/>
                  <a:gd name="T7" fmla="*/ 24 h 85"/>
                  <a:gd name="T8" fmla="*/ 0 w 91"/>
                  <a:gd name="T9" fmla="*/ 24 h 85"/>
                  <a:gd name="T10" fmla="*/ 0 w 91"/>
                  <a:gd name="T11" fmla="*/ 1 h 85"/>
                  <a:gd name="T12" fmla="*/ 1 w 91"/>
                  <a:gd name="T13" fmla="*/ 0 h 85"/>
                  <a:gd name="T14" fmla="*/ 91 w 91"/>
                  <a:gd name="T15" fmla="*/ 85 h 85"/>
                  <a:gd name="T16" fmla="*/ 90 w 91"/>
                  <a:gd name="T17" fmla="*/ 85 h 85"/>
                  <a:gd name="T18" fmla="*/ 90 w 91"/>
                  <a:gd name="T19" fmla="*/ 85 h 85"/>
                  <a:gd name="T20" fmla="*/ 68 w 91"/>
                  <a:gd name="T21" fmla="*/ 84 h 85"/>
                  <a:gd name="T22" fmla="*/ 90 w 91"/>
                  <a:gd name="T23" fmla="*/ 84 h 85"/>
                  <a:gd name="T24" fmla="*/ 1 w 91"/>
                  <a:gd name="T25" fmla="*/ 1 h 85"/>
                  <a:gd name="T26" fmla="*/ 1 w 91"/>
                  <a:gd name="T27" fmla="*/ 23 h 85"/>
                  <a:gd name="T28" fmla="*/ 46 w 91"/>
                  <a:gd name="T29" fmla="*/ 41 h 85"/>
                  <a:gd name="T30" fmla="*/ 68 w 91"/>
                  <a:gd name="T3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85">
                    <a:moveTo>
                      <a:pt x="90" y="85"/>
                    </a:move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4" y="51"/>
                      <a:pt x="35" y="24"/>
                      <a:pt x="1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8" y="0"/>
                      <a:pt x="88" y="37"/>
                      <a:pt x="91" y="85"/>
                    </a:cubicBezTo>
                    <a:cubicBezTo>
                      <a:pt x="91" y="85"/>
                      <a:pt x="91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68" y="84"/>
                    </a:moveTo>
                    <a:cubicBezTo>
                      <a:pt x="90" y="84"/>
                      <a:pt x="90" y="84"/>
                      <a:pt x="90" y="84"/>
                    </a:cubicBezTo>
                    <a:cubicBezTo>
                      <a:pt x="86" y="38"/>
                      <a:pt x="48" y="2"/>
                      <a:pt x="1" y="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3"/>
                      <a:pt x="34" y="30"/>
                      <a:pt x="46" y="41"/>
                    </a:cubicBezTo>
                    <a:cubicBezTo>
                      <a:pt x="59" y="52"/>
                      <a:pt x="66" y="68"/>
                      <a:pt x="68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361903" y="2278064"/>
                <a:ext cx="293649" cy="320675"/>
              </a:xfrm>
              <a:custGeom>
                <a:avLst/>
                <a:gdLst>
                  <a:gd name="T0" fmla="*/ 101 w 101"/>
                  <a:gd name="T1" fmla="*/ 87 h 110"/>
                  <a:gd name="T2" fmla="*/ 35 w 101"/>
                  <a:gd name="T3" fmla="*/ 25 h 110"/>
                  <a:gd name="T4" fmla="*/ 49 w 101"/>
                  <a:gd name="T5" fmla="*/ 25 h 110"/>
                  <a:gd name="T6" fmla="*/ 25 w 101"/>
                  <a:gd name="T7" fmla="*/ 0 h 110"/>
                  <a:gd name="T8" fmla="*/ 0 w 101"/>
                  <a:gd name="T9" fmla="*/ 25 h 110"/>
                  <a:gd name="T10" fmla="*/ 12 w 101"/>
                  <a:gd name="T11" fmla="*/ 25 h 110"/>
                  <a:gd name="T12" fmla="*/ 101 w 101"/>
                  <a:gd name="T13" fmla="*/ 110 h 110"/>
                  <a:gd name="T14" fmla="*/ 101 w 101"/>
                  <a:gd name="T15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110">
                    <a:moveTo>
                      <a:pt x="101" y="87"/>
                    </a:moveTo>
                    <a:cubicBezTo>
                      <a:pt x="66" y="87"/>
                      <a:pt x="37" y="60"/>
                      <a:pt x="35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5" y="72"/>
                      <a:pt x="54" y="110"/>
                      <a:pt x="101" y="110"/>
                    </a:cubicBezTo>
                    <a:lnTo>
                      <a:pt x="101" y="8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9" name="Freeform 55"/>
              <p:cNvSpPr>
                <a:spLocks noEditPoints="1"/>
              </p:cNvSpPr>
              <p:nvPr/>
            </p:nvSpPr>
            <p:spPr bwMode="auto">
              <a:xfrm>
                <a:off x="688885" y="2352677"/>
                <a:ext cx="231745" cy="246063"/>
              </a:xfrm>
              <a:custGeom>
                <a:avLst/>
                <a:gdLst>
                  <a:gd name="T0" fmla="*/ 1 w 80"/>
                  <a:gd name="T1" fmla="*/ 84 h 84"/>
                  <a:gd name="T2" fmla="*/ 1 w 80"/>
                  <a:gd name="T3" fmla="*/ 84 h 84"/>
                  <a:gd name="T4" fmla="*/ 0 w 80"/>
                  <a:gd name="T5" fmla="*/ 83 h 84"/>
                  <a:gd name="T6" fmla="*/ 0 w 80"/>
                  <a:gd name="T7" fmla="*/ 60 h 84"/>
                  <a:gd name="T8" fmla="*/ 1 w 80"/>
                  <a:gd name="T9" fmla="*/ 60 h 84"/>
                  <a:gd name="T10" fmla="*/ 56 w 80"/>
                  <a:gd name="T11" fmla="*/ 0 h 84"/>
                  <a:gd name="T12" fmla="*/ 56 w 80"/>
                  <a:gd name="T13" fmla="*/ 0 h 84"/>
                  <a:gd name="T14" fmla="*/ 79 w 80"/>
                  <a:gd name="T15" fmla="*/ 0 h 84"/>
                  <a:gd name="T16" fmla="*/ 79 w 80"/>
                  <a:gd name="T17" fmla="*/ 0 h 84"/>
                  <a:gd name="T18" fmla="*/ 80 w 80"/>
                  <a:gd name="T19" fmla="*/ 0 h 84"/>
                  <a:gd name="T20" fmla="*/ 1 w 80"/>
                  <a:gd name="T21" fmla="*/ 84 h 84"/>
                  <a:gd name="T22" fmla="*/ 1 w 80"/>
                  <a:gd name="T23" fmla="*/ 84 h 84"/>
                  <a:gd name="T24" fmla="*/ 1 w 80"/>
                  <a:gd name="T25" fmla="*/ 61 h 84"/>
                  <a:gd name="T26" fmla="*/ 1 w 80"/>
                  <a:gd name="T27" fmla="*/ 83 h 84"/>
                  <a:gd name="T28" fmla="*/ 79 w 80"/>
                  <a:gd name="T29" fmla="*/ 1 h 84"/>
                  <a:gd name="T30" fmla="*/ 57 w 80"/>
                  <a:gd name="T31" fmla="*/ 1 h 84"/>
                  <a:gd name="T32" fmla="*/ 1 w 80"/>
                  <a:gd name="T33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4">
                    <a:moveTo>
                      <a:pt x="1" y="84"/>
                    </a:moveTo>
                    <a:cubicBezTo>
                      <a:pt x="1" y="84"/>
                      <a:pt x="1" y="84"/>
                      <a:pt x="1" y="84"/>
                    </a:cubicBezTo>
                    <a:cubicBezTo>
                      <a:pt x="0" y="84"/>
                      <a:pt x="0" y="83"/>
                      <a:pt x="0" y="8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1" y="60"/>
                      <a:pt x="1" y="60"/>
                    </a:cubicBezTo>
                    <a:cubicBezTo>
                      <a:pt x="31" y="55"/>
                      <a:pt x="53" y="3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7" y="43"/>
                      <a:pt x="44" y="78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lose/>
                    <a:moveTo>
                      <a:pt x="1" y="61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43" y="77"/>
                      <a:pt x="76" y="43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4" y="31"/>
                      <a:pt x="31" y="55"/>
                      <a:pt x="1" y="6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 rot="7077888">
              <a:off x="15878308" y="2466479"/>
              <a:ext cx="250397" cy="331911"/>
              <a:chOff x="2748104" y="1905078"/>
              <a:chExt cx="223218" cy="299696"/>
            </a:xfrm>
          </p:grpSpPr>
          <p:sp>
            <p:nvSpPr>
              <p:cNvPr id="90" name="Freeform 120"/>
              <p:cNvSpPr>
                <a:spLocks/>
              </p:cNvSpPr>
              <p:nvPr/>
            </p:nvSpPr>
            <p:spPr bwMode="auto">
              <a:xfrm rot="3851185">
                <a:off x="2749913" y="1942209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1" name="Freeform 121"/>
              <p:cNvSpPr>
                <a:spLocks/>
              </p:cNvSpPr>
              <p:nvPr/>
            </p:nvSpPr>
            <p:spPr bwMode="auto">
              <a:xfrm rot="3851185">
                <a:off x="2790163" y="192336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2" name="Freeform 122"/>
              <p:cNvSpPr>
                <a:spLocks/>
              </p:cNvSpPr>
              <p:nvPr/>
            </p:nvSpPr>
            <p:spPr bwMode="auto">
              <a:xfrm rot="3851185">
                <a:off x="2830414" y="190389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3" name="Freeform 123"/>
              <p:cNvSpPr>
                <a:spLocks/>
              </p:cNvSpPr>
              <p:nvPr/>
            </p:nvSpPr>
            <p:spPr bwMode="auto">
              <a:xfrm rot="3851185">
                <a:off x="2773919" y="1990240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4" name="Freeform 124"/>
              <p:cNvSpPr>
                <a:spLocks/>
              </p:cNvSpPr>
              <p:nvPr/>
            </p:nvSpPr>
            <p:spPr bwMode="auto">
              <a:xfrm rot="3851185">
                <a:off x="2814170" y="197140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5" name="Freeform 125"/>
              <p:cNvSpPr>
                <a:spLocks/>
              </p:cNvSpPr>
              <p:nvPr/>
            </p:nvSpPr>
            <p:spPr bwMode="auto">
              <a:xfrm rot="3851185">
                <a:off x="2854421" y="195193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6" name="Freeform 126"/>
              <p:cNvSpPr>
                <a:spLocks/>
              </p:cNvSpPr>
              <p:nvPr/>
            </p:nvSpPr>
            <p:spPr bwMode="auto">
              <a:xfrm rot="3851185">
                <a:off x="2894672" y="1931831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3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7" name="Freeform 127"/>
              <p:cNvSpPr>
                <a:spLocks/>
              </p:cNvSpPr>
              <p:nvPr/>
            </p:nvSpPr>
            <p:spPr bwMode="auto">
              <a:xfrm rot="3851185">
                <a:off x="2795033" y="203548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8" name="Freeform 128"/>
              <p:cNvSpPr>
                <a:spLocks/>
              </p:cNvSpPr>
              <p:nvPr/>
            </p:nvSpPr>
            <p:spPr bwMode="auto">
              <a:xfrm rot="3851185">
                <a:off x="2835282" y="2016645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9" name="Freeform 129"/>
              <p:cNvSpPr>
                <a:spLocks/>
              </p:cNvSpPr>
              <p:nvPr/>
            </p:nvSpPr>
            <p:spPr bwMode="auto">
              <a:xfrm rot="3851185">
                <a:off x="2875535" y="1997178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0" name="Freeform 130"/>
              <p:cNvSpPr>
                <a:spLocks/>
              </p:cNvSpPr>
              <p:nvPr/>
            </p:nvSpPr>
            <p:spPr bwMode="auto">
              <a:xfrm rot="3851185">
                <a:off x="2915785" y="197707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3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1" name="Freeform 131"/>
              <p:cNvSpPr>
                <a:spLocks/>
              </p:cNvSpPr>
              <p:nvPr/>
            </p:nvSpPr>
            <p:spPr bwMode="auto">
              <a:xfrm rot="3851185">
                <a:off x="2817693" y="2080735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2" name="Freeform 132"/>
              <p:cNvSpPr>
                <a:spLocks/>
              </p:cNvSpPr>
              <p:nvPr/>
            </p:nvSpPr>
            <p:spPr bwMode="auto">
              <a:xfrm rot="3851185">
                <a:off x="2857943" y="206189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3" name="Freeform 133"/>
              <p:cNvSpPr>
                <a:spLocks/>
              </p:cNvSpPr>
              <p:nvPr/>
            </p:nvSpPr>
            <p:spPr bwMode="auto">
              <a:xfrm rot="3851185">
                <a:off x="2898194" y="204242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4" name="Freeform 134"/>
              <p:cNvSpPr>
                <a:spLocks/>
              </p:cNvSpPr>
              <p:nvPr/>
            </p:nvSpPr>
            <p:spPr bwMode="auto">
              <a:xfrm rot="3851185">
                <a:off x="2839916" y="2126679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5" name="Freeform 135"/>
              <p:cNvSpPr>
                <a:spLocks/>
              </p:cNvSpPr>
              <p:nvPr/>
            </p:nvSpPr>
            <p:spPr bwMode="auto">
              <a:xfrm rot="3851185">
                <a:off x="2935489" y="1912087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6" name="Freeform 136"/>
              <p:cNvSpPr>
                <a:spLocks/>
              </p:cNvSpPr>
              <p:nvPr/>
            </p:nvSpPr>
            <p:spPr bwMode="auto">
              <a:xfrm rot="3851185">
                <a:off x="2645015" y="2059490"/>
                <a:ext cx="266006" cy="24561"/>
              </a:xfrm>
              <a:custGeom>
                <a:avLst/>
                <a:gdLst>
                  <a:gd name="T0" fmla="*/ 191 w 192"/>
                  <a:gd name="T1" fmla="*/ 0 h 22"/>
                  <a:gd name="T2" fmla="*/ 1 w 192"/>
                  <a:gd name="T3" fmla="*/ 0 h 22"/>
                  <a:gd name="T4" fmla="*/ 0 w 192"/>
                  <a:gd name="T5" fmla="*/ 1 h 22"/>
                  <a:gd name="T6" fmla="*/ 0 w 192"/>
                  <a:gd name="T7" fmla="*/ 21 h 22"/>
                  <a:gd name="T8" fmla="*/ 1 w 192"/>
                  <a:gd name="T9" fmla="*/ 22 h 22"/>
                  <a:gd name="T10" fmla="*/ 191 w 192"/>
                  <a:gd name="T11" fmla="*/ 22 h 22"/>
                  <a:gd name="T12" fmla="*/ 192 w 192"/>
                  <a:gd name="T13" fmla="*/ 21 h 22"/>
                  <a:gd name="T14" fmla="*/ 192 w 192"/>
                  <a:gd name="T15" fmla="*/ 1 h 22"/>
                  <a:gd name="T16" fmla="*/ 191 w 192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22">
                    <a:moveTo>
                      <a:pt x="19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191" y="22"/>
                      <a:pt x="192" y="21"/>
                      <a:pt x="192" y="2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3198150" y="2810556"/>
            <a:ext cx="5411598" cy="12108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並非沒有侷限性</a:t>
            </a:r>
            <a:endParaRPr lang="zh-TW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508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E01FB7B-404A-4DF7-B21A-F12D19D913B7}"/>
              </a:ext>
            </a:extLst>
          </p:cNvPr>
          <p:cNvCxnSpPr>
            <a:cxnSpLocks/>
          </p:cNvCxnSpPr>
          <p:nvPr/>
        </p:nvCxnSpPr>
        <p:spPr>
          <a:xfrm>
            <a:off x="6106600" y="1948134"/>
            <a:ext cx="0" cy="32966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C4F1023-5DC9-4BC3-A6F1-CA5D97180CA7}"/>
              </a:ext>
            </a:extLst>
          </p:cNvPr>
          <p:cNvGrpSpPr/>
          <p:nvPr/>
        </p:nvGrpSpPr>
        <p:grpSpPr>
          <a:xfrm>
            <a:off x="4112233" y="2114057"/>
            <a:ext cx="3967537" cy="2967457"/>
            <a:chOff x="1325314" y="339502"/>
            <a:chExt cx="6378576" cy="4337050"/>
          </a:xfrm>
        </p:grpSpPr>
        <p:sp>
          <p:nvSpPr>
            <p:cNvPr id="30" name="Freeform 197">
              <a:extLst>
                <a:ext uri="{FF2B5EF4-FFF2-40B4-BE49-F238E27FC236}">
                  <a16:creationId xmlns:a16="http://schemas.microsoft.com/office/drawing/2014/main" id="{8004F7A6-81C9-447A-8727-9BB089960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9952" y="339502"/>
              <a:ext cx="3563938" cy="2079625"/>
            </a:xfrm>
            <a:custGeom>
              <a:avLst/>
              <a:gdLst>
                <a:gd name="T0" fmla="*/ 1636 w 2245"/>
                <a:gd name="T1" fmla="*/ 0 h 1310"/>
                <a:gd name="T2" fmla="*/ 0 w 2245"/>
                <a:gd name="T3" fmla="*/ 0 h 1310"/>
                <a:gd name="T4" fmla="*/ 610 w 2245"/>
                <a:gd name="T5" fmla="*/ 1310 h 1310"/>
                <a:gd name="T6" fmla="*/ 2245 w 2245"/>
                <a:gd name="T7" fmla="*/ 1310 h 1310"/>
                <a:gd name="T8" fmla="*/ 1636 w 2245"/>
                <a:gd name="T9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1636" y="0"/>
                  </a:moveTo>
                  <a:lnTo>
                    <a:pt x="0" y="0"/>
                  </a:lnTo>
                  <a:lnTo>
                    <a:pt x="610" y="1310"/>
                  </a:lnTo>
                  <a:lnTo>
                    <a:pt x="2245" y="1310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1" name="Freeform 198">
              <a:extLst>
                <a:ext uri="{FF2B5EF4-FFF2-40B4-BE49-F238E27FC236}">
                  <a16:creationId xmlns:a16="http://schemas.microsoft.com/office/drawing/2014/main" id="{574C6FB4-9F86-4CFD-AC7C-300C72F9A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314" y="2596927"/>
              <a:ext cx="3563937" cy="2079625"/>
            </a:xfrm>
            <a:custGeom>
              <a:avLst/>
              <a:gdLst>
                <a:gd name="T0" fmla="*/ 609 w 2245"/>
                <a:gd name="T1" fmla="*/ 1310 h 1310"/>
                <a:gd name="T2" fmla="*/ 2245 w 2245"/>
                <a:gd name="T3" fmla="*/ 1310 h 1310"/>
                <a:gd name="T4" fmla="*/ 1635 w 2245"/>
                <a:gd name="T5" fmla="*/ 0 h 1310"/>
                <a:gd name="T6" fmla="*/ 0 w 2245"/>
                <a:gd name="T7" fmla="*/ 0 h 1310"/>
                <a:gd name="T8" fmla="*/ 609 w 2245"/>
                <a:gd name="T9" fmla="*/ 131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609" y="1310"/>
                  </a:moveTo>
                  <a:lnTo>
                    <a:pt x="2245" y="1310"/>
                  </a:lnTo>
                  <a:lnTo>
                    <a:pt x="1635" y="0"/>
                  </a:lnTo>
                  <a:lnTo>
                    <a:pt x="0" y="0"/>
                  </a:lnTo>
                  <a:lnTo>
                    <a:pt x="609" y="131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2" name="Freeform 199">
              <a:extLst>
                <a:ext uri="{FF2B5EF4-FFF2-40B4-BE49-F238E27FC236}">
                  <a16:creationId xmlns:a16="http://schemas.microsoft.com/office/drawing/2014/main" id="{6DBC1456-4187-4F1F-AEEB-D3B9B187C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9952" y="2596927"/>
              <a:ext cx="3563938" cy="2079625"/>
            </a:xfrm>
            <a:custGeom>
              <a:avLst/>
              <a:gdLst>
                <a:gd name="T0" fmla="*/ 1636 w 2245"/>
                <a:gd name="T1" fmla="*/ 1310 h 1310"/>
                <a:gd name="T2" fmla="*/ 0 w 2245"/>
                <a:gd name="T3" fmla="*/ 1310 h 1310"/>
                <a:gd name="T4" fmla="*/ 610 w 2245"/>
                <a:gd name="T5" fmla="*/ 0 h 1310"/>
                <a:gd name="T6" fmla="*/ 2245 w 2245"/>
                <a:gd name="T7" fmla="*/ 0 h 1310"/>
                <a:gd name="T8" fmla="*/ 1636 w 2245"/>
                <a:gd name="T9" fmla="*/ 131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1636" y="1310"/>
                  </a:moveTo>
                  <a:lnTo>
                    <a:pt x="0" y="1310"/>
                  </a:lnTo>
                  <a:lnTo>
                    <a:pt x="610" y="0"/>
                  </a:lnTo>
                  <a:lnTo>
                    <a:pt x="2245" y="0"/>
                  </a:lnTo>
                  <a:lnTo>
                    <a:pt x="1636" y="131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3" name="Freeform 209">
              <a:extLst>
                <a:ext uri="{FF2B5EF4-FFF2-40B4-BE49-F238E27FC236}">
                  <a16:creationId xmlns:a16="http://schemas.microsoft.com/office/drawing/2014/main" id="{CC1FD46B-6587-4CAF-BCFB-9616EAACA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314" y="339502"/>
              <a:ext cx="3563938" cy="2079625"/>
            </a:xfrm>
            <a:custGeom>
              <a:avLst/>
              <a:gdLst>
                <a:gd name="T0" fmla="*/ 609 w 2245"/>
                <a:gd name="T1" fmla="*/ 0 h 1310"/>
                <a:gd name="T2" fmla="*/ 2245 w 2245"/>
                <a:gd name="T3" fmla="*/ 0 h 1310"/>
                <a:gd name="T4" fmla="*/ 1635 w 2245"/>
                <a:gd name="T5" fmla="*/ 1310 h 1310"/>
                <a:gd name="T6" fmla="*/ 0 w 2245"/>
                <a:gd name="T7" fmla="*/ 1310 h 1310"/>
                <a:gd name="T8" fmla="*/ 609 w 2245"/>
                <a:gd name="T9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609" y="0"/>
                  </a:moveTo>
                  <a:lnTo>
                    <a:pt x="2245" y="0"/>
                  </a:lnTo>
                  <a:lnTo>
                    <a:pt x="1635" y="1310"/>
                  </a:lnTo>
                  <a:lnTo>
                    <a:pt x="0" y="1310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EFDF32B9-73B2-4614-9B16-61E6FF285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602" y="339502"/>
              <a:ext cx="520700" cy="962025"/>
            </a:xfrm>
            <a:custGeom>
              <a:avLst/>
              <a:gdLst>
                <a:gd name="T0" fmla="*/ 328 w 328"/>
                <a:gd name="T1" fmla="*/ 0 h 606"/>
                <a:gd name="T2" fmla="*/ 46 w 328"/>
                <a:gd name="T3" fmla="*/ 606 h 606"/>
                <a:gd name="T4" fmla="*/ 0 w 328"/>
                <a:gd name="T5" fmla="*/ 508 h 606"/>
                <a:gd name="T6" fmla="*/ 236 w 328"/>
                <a:gd name="T7" fmla="*/ 0 h 606"/>
                <a:gd name="T8" fmla="*/ 328 w 328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606">
                  <a:moveTo>
                    <a:pt x="328" y="0"/>
                  </a:moveTo>
                  <a:lnTo>
                    <a:pt x="46" y="606"/>
                  </a:lnTo>
                  <a:lnTo>
                    <a:pt x="0" y="508"/>
                  </a:lnTo>
                  <a:lnTo>
                    <a:pt x="236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ysClr val="windowText" lastClr="000000">
                <a:alpha val="10000"/>
              </a:sys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B635DB1A-726E-480A-BCB3-811907DE9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902" y="3717702"/>
              <a:ext cx="520700" cy="958850"/>
            </a:xfrm>
            <a:custGeom>
              <a:avLst/>
              <a:gdLst>
                <a:gd name="T0" fmla="*/ 328 w 328"/>
                <a:gd name="T1" fmla="*/ 96 h 604"/>
                <a:gd name="T2" fmla="*/ 92 w 328"/>
                <a:gd name="T3" fmla="*/ 604 h 604"/>
                <a:gd name="T4" fmla="*/ 0 w 328"/>
                <a:gd name="T5" fmla="*/ 604 h 604"/>
                <a:gd name="T6" fmla="*/ 282 w 328"/>
                <a:gd name="T7" fmla="*/ 0 h 604"/>
                <a:gd name="T8" fmla="*/ 328 w 328"/>
                <a:gd name="T9" fmla="*/ 9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604">
                  <a:moveTo>
                    <a:pt x="328" y="96"/>
                  </a:moveTo>
                  <a:lnTo>
                    <a:pt x="92" y="604"/>
                  </a:lnTo>
                  <a:lnTo>
                    <a:pt x="0" y="604"/>
                  </a:lnTo>
                  <a:lnTo>
                    <a:pt x="282" y="0"/>
                  </a:lnTo>
                  <a:lnTo>
                    <a:pt x="328" y="96"/>
                  </a:lnTo>
                  <a:close/>
                </a:path>
              </a:pathLst>
            </a:custGeom>
            <a:solidFill>
              <a:sysClr val="windowText" lastClr="000000">
                <a:alpha val="10000"/>
              </a:sys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8089465-EB31-4C1A-AE50-038FFDE1581F}"/>
              </a:ext>
            </a:extLst>
          </p:cNvPr>
          <p:cNvSpPr/>
          <p:nvPr/>
        </p:nvSpPr>
        <p:spPr>
          <a:xfrm>
            <a:off x="4633214" y="2341397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altLang="zh-TW" sz="3200" b="1" dirty="0">
              <a:solidFill>
                <a:srgbClr val="00FF00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16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隨機森林</a:t>
            </a:r>
            <a:endParaRPr lang="zh-TW" altLang="en-US" sz="1600" dirty="0">
              <a:solidFill>
                <a:srgbClr val="00FF00"/>
              </a:solidFill>
              <a:latin typeface="Calibri"/>
              <a:ea typeface="微軟正黑體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6E333E5-0B11-4C75-B634-C5565BF4C3E2}"/>
              </a:ext>
            </a:extLst>
          </p:cNvPr>
          <p:cNvSpPr/>
          <p:nvPr/>
        </p:nvSpPr>
        <p:spPr>
          <a:xfrm>
            <a:off x="6540437" y="2341396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</a:p>
          <a:p>
            <a:pPr algn="ctr" defTabSz="1219170"/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神經網路</a:t>
            </a:r>
            <a:endParaRPr lang="zh-TW" altLang="en-US" sz="1600" dirty="0">
              <a:solidFill>
                <a:schemeClr val="bg1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6CE72A-AB41-47E6-95EE-9C3769D8C40B}"/>
              </a:ext>
            </a:extLst>
          </p:cNvPr>
          <p:cNvSpPr/>
          <p:nvPr/>
        </p:nvSpPr>
        <p:spPr>
          <a:xfrm>
            <a:off x="4611400" y="3988874"/>
            <a:ext cx="1164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</a:p>
          <a:p>
            <a:pPr algn="ctr" defTabSz="1219170"/>
            <a:r>
              <a:rPr lang="en-US" altLang="zh-TW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最近鄰</a:t>
            </a:r>
            <a:endParaRPr lang="zh-TW" altLang="en-US" sz="1600" dirty="0">
              <a:solidFill>
                <a:schemeClr val="bg1"/>
              </a:solidFill>
              <a:latin typeface="Calibri"/>
              <a:ea typeface="微軟正黑體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D92098-7FFC-4E85-95F9-10F532415221}"/>
              </a:ext>
            </a:extLst>
          </p:cNvPr>
          <p:cNvSpPr/>
          <p:nvPr/>
        </p:nvSpPr>
        <p:spPr>
          <a:xfrm>
            <a:off x="6366074" y="3990382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</a:p>
          <a:p>
            <a:pPr algn="ctr" defTabSz="1219170"/>
            <a:r>
              <a:rPr lang="zh-TW" altLang="en-US" sz="16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支持向量機</a:t>
            </a:r>
            <a:endParaRPr lang="zh-TW" altLang="en-US" sz="1600" dirty="0">
              <a:solidFill>
                <a:srgbClr val="00FF00"/>
              </a:solidFill>
              <a:latin typeface="Calibri"/>
              <a:ea typeface="微軟正黑體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AFBB93-54A2-4B68-8913-C90FBEF1F32B}"/>
              </a:ext>
            </a:extLst>
          </p:cNvPr>
          <p:cNvSpPr/>
          <p:nvPr/>
        </p:nvSpPr>
        <p:spPr>
          <a:xfrm>
            <a:off x="527380" y="991608"/>
            <a:ext cx="3960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對訓練數據集的敏感性較高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偶爾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可能不穩定並出現過擬合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但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在處理大數據集和噪聲問題上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表現出色</a:t>
            </a:r>
            <a:endParaRPr lang="en-US" altLang="zh-TW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C0CA966-95E1-4247-847D-0D79067A5F80}"/>
              </a:ext>
            </a:extLst>
          </p:cNvPr>
          <p:cNvCxnSpPr/>
          <p:nvPr/>
        </p:nvCxnSpPr>
        <p:spPr>
          <a:xfrm>
            <a:off x="-841" y="3597919"/>
            <a:ext cx="121928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F0673141-6C6C-4CCF-887D-E978A2ACE5A9}"/>
              </a:ext>
            </a:extLst>
          </p:cNvPr>
          <p:cNvSpPr/>
          <p:nvPr/>
        </p:nvSpPr>
        <p:spPr>
          <a:xfrm>
            <a:off x="430560" y="3842249"/>
            <a:ext cx="3703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雖然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易於實施，但隨數據量增大</a:t>
            </a:r>
            <a:r>
              <a:rPr lang="zh-TW" altLang="en-US" sz="1600" b="1" dirty="0">
                <a:solidFill>
                  <a:srgbClr val="FF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計算時間顯著增加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，且理想</a:t>
            </a:r>
            <a:r>
              <a:rPr lang="en-US" altLang="zh-TW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K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值難以確定</a:t>
            </a:r>
            <a:endParaRPr lang="zh-TW" altLang="en-US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DF29CF6-E120-4012-AF68-C41AC3106DA3}"/>
              </a:ext>
            </a:extLst>
          </p:cNvPr>
          <p:cNvSpPr/>
          <p:nvPr/>
        </p:nvSpPr>
        <p:spPr>
          <a:xfrm>
            <a:off x="8055004" y="3836780"/>
            <a:ext cx="3983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對噪聲和過擬合不敏感，能有效處理不平衡數據，且訓練時間短，操作相對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簡單</a:t>
            </a:r>
            <a:endParaRPr lang="en-US" altLang="zh-TW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5177EF6-D3CE-4447-9010-C2FA6D80CA23}"/>
              </a:ext>
            </a:extLst>
          </p:cNvPr>
          <p:cNvSpPr/>
          <p:nvPr/>
        </p:nvSpPr>
        <p:spPr>
          <a:xfrm>
            <a:off x="8192428" y="985670"/>
            <a:ext cx="3482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具有強大的非線性建模能力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但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由於</a:t>
            </a:r>
            <a:r>
              <a:rPr lang="zh-TW" altLang="en-US" sz="1600" b="1" dirty="0">
                <a:solidFill>
                  <a:srgbClr val="FF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參數調整耗時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、算法複雜性高，實際應用中常被視為次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選</a:t>
            </a:r>
            <a:endParaRPr lang="zh-TW" altLang="en-US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4"/>
          <a:srcRect l="2185" t="7639" r="5096" b="4349"/>
          <a:stretch/>
        </p:blipFill>
        <p:spPr>
          <a:xfrm>
            <a:off x="8499338" y="4708185"/>
            <a:ext cx="2786808" cy="1865427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5"/>
          <a:srcRect l="770" t="1803" r="1845" b="2761"/>
          <a:stretch/>
        </p:blipFill>
        <p:spPr>
          <a:xfrm>
            <a:off x="735836" y="4509589"/>
            <a:ext cx="3146147" cy="185396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36" y="1948134"/>
            <a:ext cx="3086150" cy="1423416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497" y="1833315"/>
            <a:ext cx="2458012" cy="16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9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498201" y="2103943"/>
            <a:ext cx="4876700" cy="541323"/>
            <a:chOff x="498201" y="1973140"/>
            <a:chExt cx="4876700" cy="541323"/>
          </a:xfrm>
        </p:grpSpPr>
        <p:sp>
          <p:nvSpPr>
            <p:cNvPr id="5" name="圓角矩形 4"/>
            <p:cNvSpPr/>
            <p:nvPr/>
          </p:nvSpPr>
          <p:spPr>
            <a:xfrm>
              <a:off x="498201" y="2093400"/>
              <a:ext cx="1577592" cy="342540"/>
            </a:xfrm>
            <a:prstGeom prst="roundRect">
              <a:avLst/>
            </a:prstGeom>
            <a:solidFill>
              <a:srgbClr val="505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GradientBoosting</a:t>
              </a:r>
              <a:endParaRPr lang="zh-TW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208650" y="1973140"/>
              <a:ext cx="2268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適合大型且複雜的數據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208650" y="2206686"/>
              <a:ext cx="31662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迭代訓練來構建一個更強大的模型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498201" y="3121521"/>
            <a:ext cx="5181271" cy="541323"/>
            <a:chOff x="498201" y="2894284"/>
            <a:chExt cx="5181271" cy="541323"/>
          </a:xfrm>
        </p:grpSpPr>
        <p:sp>
          <p:nvSpPr>
            <p:cNvPr id="9" name="圓角矩形 8"/>
            <p:cNvSpPr/>
            <p:nvPr/>
          </p:nvSpPr>
          <p:spPr>
            <a:xfrm>
              <a:off x="498201" y="3012008"/>
              <a:ext cx="1577592" cy="342540"/>
            </a:xfrm>
            <a:prstGeom prst="roundRect">
              <a:avLst/>
            </a:prstGeom>
            <a:solidFill>
              <a:srgbClr val="505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XGBoost</a:t>
              </a:r>
              <a:endParaRPr lang="zh-TW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208650" y="2894284"/>
              <a:ext cx="22685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適合大型且複雜的數據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208650" y="3127830"/>
              <a:ext cx="34708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支持多種目標函數</a:t>
              </a:r>
              <a:r>
                <a:rPr lang="en-US" altLang="zh-TW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回歸、分類、排序</a:t>
              </a:r>
              <a:r>
                <a:rPr lang="en-US" altLang="zh-TW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12" name="直線接點 11"/>
          <p:cNvCxnSpPr>
            <a:cxnSpLocks/>
          </p:cNvCxnSpPr>
          <p:nvPr/>
        </p:nvCxnSpPr>
        <p:spPr>
          <a:xfrm>
            <a:off x="498201" y="2856129"/>
            <a:ext cx="9922664" cy="545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498201" y="4906983"/>
            <a:ext cx="9922664" cy="2313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498201" y="5156678"/>
            <a:ext cx="4596176" cy="564474"/>
            <a:chOff x="498201" y="4629342"/>
            <a:chExt cx="4596176" cy="564474"/>
          </a:xfrm>
        </p:grpSpPr>
        <p:sp>
          <p:nvSpPr>
            <p:cNvPr id="41" name="圓角矩形 40"/>
            <p:cNvSpPr/>
            <p:nvPr/>
          </p:nvSpPr>
          <p:spPr>
            <a:xfrm>
              <a:off x="498201" y="4714769"/>
              <a:ext cx="1577592" cy="342540"/>
            </a:xfrm>
            <a:prstGeom prst="roundRect">
              <a:avLst/>
            </a:prstGeom>
            <a:solidFill>
              <a:srgbClr val="505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RandomForest</a:t>
              </a:r>
              <a:endParaRPr lang="zh-TW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2208651" y="4629342"/>
              <a:ext cx="288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預測準確度較高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7F0EB22-DC14-46A4-9974-8305C22523BA}"/>
                </a:ext>
              </a:extLst>
            </p:cNvPr>
            <p:cNvSpPr txBox="1"/>
            <p:nvPr/>
          </p:nvSpPr>
          <p:spPr>
            <a:xfrm>
              <a:off x="2208651" y="4886039"/>
              <a:ext cx="28857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抗過擬合能力強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98201" y="1086365"/>
            <a:ext cx="4697164" cy="541323"/>
            <a:chOff x="498201" y="1086365"/>
            <a:chExt cx="4697164" cy="541323"/>
          </a:xfrm>
        </p:grpSpPr>
        <p:sp>
          <p:nvSpPr>
            <p:cNvPr id="60" name="圓角矩形 59"/>
            <p:cNvSpPr/>
            <p:nvPr/>
          </p:nvSpPr>
          <p:spPr>
            <a:xfrm>
              <a:off x="498201" y="1206625"/>
              <a:ext cx="1577592" cy="342540"/>
            </a:xfrm>
            <a:prstGeom prst="roundRect">
              <a:avLst/>
            </a:prstGeom>
            <a:solidFill>
              <a:srgbClr val="505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SVM</a:t>
              </a:r>
              <a:endParaRPr lang="zh-TW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1" name="文字方塊 60"/>
            <p:cNvSpPr txBox="1"/>
            <p:nvPr/>
          </p:nvSpPr>
          <p:spPr>
            <a:xfrm>
              <a:off x="2208650" y="1086365"/>
              <a:ext cx="2986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擅長處理特徵大於樣本數的數據</a:t>
              </a:r>
              <a:endPara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/>
            <p:cNvSpPr txBox="1"/>
            <p:nvPr/>
          </p:nvSpPr>
          <p:spPr>
            <a:xfrm>
              <a:off x="2208650" y="1319911"/>
              <a:ext cx="1370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不易過擬合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498201" y="4139099"/>
            <a:ext cx="4517628" cy="541323"/>
            <a:chOff x="498201" y="3675125"/>
            <a:chExt cx="4517628" cy="541323"/>
          </a:xfrm>
        </p:grpSpPr>
        <p:sp>
          <p:nvSpPr>
            <p:cNvPr id="64" name="圓角矩形 63"/>
            <p:cNvSpPr/>
            <p:nvPr/>
          </p:nvSpPr>
          <p:spPr>
            <a:xfrm>
              <a:off x="498201" y="3792849"/>
              <a:ext cx="1577592" cy="342540"/>
            </a:xfrm>
            <a:prstGeom prst="roundRect">
              <a:avLst/>
            </a:prstGeom>
            <a:solidFill>
              <a:srgbClr val="505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LassoLinear</a:t>
              </a:r>
              <a:endParaRPr lang="zh-TW" altLang="en-US" sz="12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5" name="文字方塊 64"/>
            <p:cNvSpPr txBox="1"/>
            <p:nvPr/>
          </p:nvSpPr>
          <p:spPr>
            <a:xfrm>
              <a:off x="2208650" y="3675125"/>
              <a:ext cx="2448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適用於相關程度高的特徵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2208650" y="3908671"/>
              <a:ext cx="2807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降低模型複雜度，避免過擬合</a:t>
              </a:r>
              <a:endPara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67" name="直線接點 66"/>
          <p:cNvCxnSpPr>
            <a:cxnSpLocks/>
          </p:cNvCxnSpPr>
          <p:nvPr/>
        </p:nvCxnSpPr>
        <p:spPr>
          <a:xfrm>
            <a:off x="498201" y="3873707"/>
            <a:ext cx="9922664" cy="545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cxnSpLocks/>
          </p:cNvCxnSpPr>
          <p:nvPr/>
        </p:nvCxnSpPr>
        <p:spPr>
          <a:xfrm>
            <a:off x="498201" y="1838551"/>
            <a:ext cx="9922664" cy="545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43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R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b="1" dirty="0">
              <a:solidFill>
                <a:srgbClr val="7D7D7D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17" y="4214704"/>
            <a:ext cx="1363920" cy="136392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C0BA0A7-0B96-4688-8C9D-541895CD5DED}"/>
              </a:ext>
            </a:extLst>
          </p:cNvPr>
          <p:cNvGrpSpPr/>
          <p:nvPr/>
        </p:nvGrpSpPr>
        <p:grpSpPr>
          <a:xfrm>
            <a:off x="359091" y="1036273"/>
            <a:ext cx="9980353" cy="4785454"/>
            <a:chOff x="380125" y="1391803"/>
            <a:chExt cx="9980353" cy="4785454"/>
          </a:xfrm>
        </p:grpSpPr>
        <p:grpSp>
          <p:nvGrpSpPr>
            <p:cNvPr id="22" name="群組 21"/>
            <p:cNvGrpSpPr/>
            <p:nvPr/>
          </p:nvGrpSpPr>
          <p:grpSpPr>
            <a:xfrm>
              <a:off x="3643841" y="1641868"/>
              <a:ext cx="6716637" cy="4061637"/>
              <a:chOff x="1982941" y="1434208"/>
              <a:chExt cx="6716637" cy="4061637"/>
            </a:xfrm>
          </p:grpSpPr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60FC2AD-BB54-4C77-A9B3-6C1D36BCC4B1}"/>
                  </a:ext>
                </a:extLst>
              </p:cNvPr>
              <p:cNvSpPr txBox="1"/>
              <p:nvPr/>
            </p:nvSpPr>
            <p:spPr>
              <a:xfrm>
                <a:off x="1982942" y="1434208"/>
                <a:ext cx="6716636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綜合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產品結構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材料差異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製程參數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的條件因子訓練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</a:t>
                </a:r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並依照</a:t>
                </a:r>
                <a:r>
                  <a:rPr lang="zh-TW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特徵重要度</a:t>
                </a:r>
                <a:r>
                  <a:rPr lang="zh-TW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取出影響翹曲的</a:t>
                </a:r>
                <a:r>
                  <a:rPr lang="zh-TW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關鍵因子</a:t>
                </a:r>
                <a:endParaRPr lang="en-US" altLang="zh-TW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期望減少不必要的原始資料組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數，縮短模擬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時間，提升模擬效率</a:t>
                </a:r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37041514-8487-4735-9173-51B7D7B5B8D8}"/>
                      </a:ext>
                    </a:extLst>
                  </p:cNvPr>
                  <p:cNvSpPr txBox="1"/>
                  <p:nvPr/>
                </p:nvSpPr>
                <p:spPr>
                  <a:xfrm>
                    <a:off x="1982942" y="3115205"/>
                    <a:ext cx="6249325" cy="13388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9</a:t>
                    </a:r>
                    <a:r>
                      <a:rPr lang="en-US" altLang="zh-TW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0</a:t>
                    </a: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%</a:t>
                    </a:r>
                    <a:r>
                      <a: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r>
                      <a:rPr lang="zh-TW" altLang="en-US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資料翹曲誤差 </a:t>
                    </a:r>
                    <a14:m>
                      <m:oMath xmlns:m="http://schemas.openxmlformats.org/officeDocument/2006/math">
                        <m:r>
                          <a:rPr lang="zh-TW" altLang="en-US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≤</m:t>
                        </m:r>
                      </m:oMath>
                    </a14:m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r>
                      <a:rPr lang="en-US" altLang="zh-TW" b="1" dirty="0" smtClean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10</a:t>
                    </a:r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%</a:t>
                    </a:r>
                    <a:endParaRPr lang="en-US" altLang="zh-TW" dirty="0" smtClean="0">
                      <a:solidFill>
                        <a:srgbClr val="0000FF"/>
                      </a:solidFill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TW" altLang="en-US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找出至少</a:t>
                    </a:r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</a:t>
                    </a:r>
                    <a:r>
                      <a:rPr lang="zh-TW" altLang="en-US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個關鍵因子</a:t>
                    </a:r>
                    <a:r>
                      <a:rPr lang="zh-TW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減少模擬筆數</a:t>
                    </a: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57% ((7-3)/7) </a:t>
                    </a:r>
                    <a:r>
                      <a:rPr lang="zh-TW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至約</a:t>
                    </a:r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55</a:t>
                    </a:r>
                    <a:r>
                      <a:rPr lang="zh-TW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筆</a:t>
                    </a:r>
                  </a:p>
                  <a:p>
                    <a:pPr>
                      <a:lnSpc>
                        <a:spcPct val="150000"/>
                      </a:lnSpc>
                    </a:pPr>
                    <a:endParaRPr lang="en-US" altLang="zh-TW" b="1" dirty="0">
                      <a:solidFill>
                        <a:srgbClr val="0000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37041514-8487-4735-9173-51B7D7B5B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2942" y="3115205"/>
                    <a:ext cx="6249325" cy="13388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80" r="-8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A73983B-DE9B-4504-AEC6-14EC4E0183E5}"/>
                  </a:ext>
                </a:extLst>
              </p:cNvPr>
              <p:cNvSpPr txBox="1"/>
              <p:nvPr/>
            </p:nvSpPr>
            <p:spPr>
              <a:xfrm>
                <a:off x="1982941" y="4572515"/>
                <a:ext cx="42978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減少 </a:t>
                </a: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50 %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訓練組數</a:t>
                </a:r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提高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50 %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模擬效率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380125" y="1391803"/>
              <a:ext cx="3069152" cy="4785454"/>
              <a:chOff x="-608413" y="1174157"/>
              <a:chExt cx="3069152" cy="4785454"/>
            </a:xfrm>
          </p:grpSpPr>
          <p:sp>
            <p:nvSpPr>
              <p:cNvPr id="24" name="六邊形 23"/>
              <p:cNvSpPr/>
              <p:nvPr/>
            </p:nvSpPr>
            <p:spPr>
              <a:xfrm rot="5400000">
                <a:off x="187601" y="1241929"/>
                <a:ext cx="1863111" cy="1727568"/>
              </a:xfrm>
              <a:prstGeom prst="hexagon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目的</a:t>
                </a:r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982943" y="2093636"/>
                <a:ext cx="47779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119153" y="3527028"/>
                <a:ext cx="1341586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982943" y="5034548"/>
                <a:ext cx="477796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六邊形 27"/>
              <p:cNvSpPr/>
              <p:nvPr/>
            </p:nvSpPr>
            <p:spPr>
              <a:xfrm rot="5400000">
                <a:off x="-676185" y="2703100"/>
                <a:ext cx="1863111" cy="1727568"/>
              </a:xfrm>
              <a:prstGeom prst="hexagon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目標</a:t>
                </a:r>
                <a:endParaRPr lang="en-US" altLang="zh-TW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TW" altLang="en-US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 </a:t>
                </a:r>
                <a:r>
                  <a:rPr lang="en-US" altLang="zh-TW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六邊形 28"/>
              <p:cNvSpPr/>
              <p:nvPr/>
            </p:nvSpPr>
            <p:spPr>
              <a:xfrm rot="5400000">
                <a:off x="187598" y="4164272"/>
                <a:ext cx="1863111" cy="1727568"/>
              </a:xfrm>
              <a:prstGeom prst="hexagon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效益</a:t>
                </a:r>
                <a:endParaRPr lang="en-US" altLang="zh-TW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84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1.</a:t>
            </a:r>
            <a:r>
              <a:rPr lang="zh-TW" altLang="zh-TW" dirty="0"/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</p:spTree>
    <p:extLst>
      <p:ext uri="{BB962C8B-B14F-4D97-AF65-F5344CB8AC3E}">
        <p14:creationId xmlns:p14="http://schemas.microsoft.com/office/powerpoint/2010/main" val="16618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25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7D7D7D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1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sz="1600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5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4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 smtClean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5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4" name="拱形 3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21725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rgbClr val="23627B"/>
                </a:solidFill>
              </a:rPr>
              <a:t>1.</a:t>
            </a:r>
            <a:r>
              <a:rPr lang="zh-TW" altLang="zh-TW" dirty="0">
                <a:solidFill>
                  <a:srgbClr val="23627B"/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4989120" y="4011069"/>
            <a:ext cx="6220198" cy="2712004"/>
            <a:chOff x="4989120" y="4011069"/>
            <a:chExt cx="6220198" cy="2712004"/>
          </a:xfrm>
        </p:grpSpPr>
        <p:grpSp>
          <p:nvGrpSpPr>
            <p:cNvPr id="28" name="群組 27"/>
            <p:cNvGrpSpPr/>
            <p:nvPr/>
          </p:nvGrpSpPr>
          <p:grpSpPr>
            <a:xfrm>
              <a:off x="5407891" y="4011069"/>
              <a:ext cx="4242508" cy="535881"/>
              <a:chOff x="5407891" y="4011069"/>
              <a:chExt cx="4242508" cy="535881"/>
            </a:xfrm>
          </p:grpSpPr>
          <p:sp>
            <p:nvSpPr>
              <p:cNvPr id="53" name="文字方塊 52"/>
              <p:cNvSpPr txBox="1"/>
              <p:nvPr/>
            </p:nvSpPr>
            <p:spPr>
              <a:xfrm>
                <a:off x="5407891" y="4164958"/>
                <a:ext cx="2316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個因子皆各有</a:t>
                </a:r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水準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1228" y="4362284"/>
                <a:ext cx="965671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8806899" y="4177618"/>
                <a:ext cx="843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128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7724551" y="401106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6464F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全因子組合</a:t>
                </a:r>
                <a:endParaRPr lang="zh-TW" altLang="en-US" sz="1400" b="1" dirty="0">
                  <a:solidFill>
                    <a:srgbClr val="6464F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4989120" y="4589929"/>
              <a:ext cx="6220198" cy="2133144"/>
              <a:chOff x="4989120" y="4589929"/>
              <a:chExt cx="6220198" cy="213314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989120" y="4589929"/>
                <a:ext cx="6220198" cy="2133144"/>
              </a:xfrm>
              <a:prstGeom prst="rect">
                <a:avLst/>
              </a:prstGeom>
              <a:solidFill>
                <a:schemeClr val="bg1">
                  <a:lumMod val="75000"/>
                  <a:alpha val="73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5890683" y="5411603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5890684" y="5024813"/>
                <a:ext cx="4984462" cy="318568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7088469" y="5411603"/>
                <a:ext cx="3786677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7039991" y="5035248"/>
                <a:ext cx="0" cy="159863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6173206" y="4689846"/>
                <a:ext cx="684803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639404" y="4689846"/>
                <a:ext cx="684804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en-US" altLang="zh-TW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030544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測試資料集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04752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訓練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7088470" y="5804397"/>
                <a:ext cx="2021498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55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7088469" y="6197190"/>
                <a:ext cx="1771445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44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>
              <a:xfrm>
                <a:off x="5890683" y="5798218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5890683" y="6184834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661735" y="5809650"/>
                <a:ext cx="1104790" cy="274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 </a:t>
                </a:r>
                <a:r>
                  <a:rPr lang="zh-TW" altLang="en-US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指標</a:t>
                </a:r>
                <a:endParaRPr lang="en-US" altLang="zh-TW" b="1" dirty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9244917" y="5946826"/>
                <a:ext cx="416818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11" y="2373534"/>
            <a:ext cx="6262107" cy="1574637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4947211" y="295835"/>
            <a:ext cx="6249707" cy="1894667"/>
            <a:chOff x="4947211" y="295835"/>
            <a:chExt cx="6249707" cy="189466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7211" y="295835"/>
              <a:ext cx="6249707" cy="189466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296" y="295835"/>
              <a:ext cx="638264" cy="200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09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rgbClr val="23627B"/>
                </a:solidFill>
              </a:rPr>
              <a:t>2. </a:t>
            </a:r>
            <a:r>
              <a:rPr lang="zh-TW" altLang="zh-TW" dirty="0">
                <a:solidFill>
                  <a:srgbClr val="23627B"/>
                </a:solidFill>
              </a:rPr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sp>
        <p:nvSpPr>
          <p:cNvPr id="23" name="矩形: 圓角 166">
            <a:extLst>
              <a:ext uri="{FF2B5EF4-FFF2-40B4-BE49-F238E27FC236}">
                <a16:creationId xmlns:a16="http://schemas.microsoft.com/office/drawing/2014/main" id="{119A9787-EC79-4BB8-A1DC-B15536CA09D3}"/>
              </a:ext>
            </a:extLst>
          </p:cNvPr>
          <p:cNvSpPr/>
          <p:nvPr/>
        </p:nvSpPr>
        <p:spPr>
          <a:xfrm>
            <a:off x="5407398" y="740709"/>
            <a:ext cx="4295895" cy="5472568"/>
          </a:xfrm>
          <a:prstGeom prst="roundRect">
            <a:avLst>
              <a:gd name="adj" fmla="val 4434"/>
            </a:avLst>
          </a:prstGeom>
          <a:solidFill>
            <a:schemeClr val="accent5">
              <a:lumMod val="50000"/>
              <a:alpha val="4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endParaRPr lang="zh-TW" altLang="en-US" sz="2133" b="1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72E05FC-4856-4499-92D0-546BFB19E53D}"/>
              </a:ext>
            </a:extLst>
          </p:cNvPr>
          <p:cNvCxnSpPr>
            <a:cxnSpLocks/>
            <a:endCxn id="44" idx="5"/>
          </p:cNvCxnSpPr>
          <p:nvPr/>
        </p:nvCxnSpPr>
        <p:spPr>
          <a:xfrm flipH="1" flipV="1">
            <a:off x="6318191" y="3428338"/>
            <a:ext cx="509206" cy="283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8B33925-3959-4083-99C7-0772420CD0C5}"/>
              </a:ext>
            </a:extLst>
          </p:cNvPr>
          <p:cNvSpPr/>
          <p:nvPr/>
        </p:nvSpPr>
        <p:spPr>
          <a:xfrm>
            <a:off x="5726502" y="1112039"/>
            <a:ext cx="3657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TW" altLang="en-US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機器學習模型建立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F2FCA648-AF1A-4B02-8A13-CFCFEA044C6C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6387423" y="4380924"/>
            <a:ext cx="865368" cy="847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3B4D8B6-6692-418C-BB29-E2DE6F2E1FCB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088696" y="3986074"/>
            <a:ext cx="533997" cy="12426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35">
            <a:extLst>
              <a:ext uri="{FF2B5EF4-FFF2-40B4-BE49-F238E27FC236}">
                <a16:creationId xmlns:a16="http://schemas.microsoft.com/office/drawing/2014/main" id="{C9EAF05C-483B-44D1-AC9A-382253E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91830" y="3172121"/>
            <a:ext cx="1672767" cy="1532396"/>
          </a:xfrm>
          <a:prstGeom prst="rect">
            <a:avLst/>
          </a:prstGeom>
        </p:spPr>
      </p:pic>
      <p:sp>
        <p:nvSpPr>
          <p:cNvPr id="43" name="矩形: 圓角 38">
            <a:extLst>
              <a:ext uri="{FF2B5EF4-FFF2-40B4-BE49-F238E27FC236}">
                <a16:creationId xmlns:a16="http://schemas.microsoft.com/office/drawing/2014/main" id="{40C9D04E-FEC9-4DC4-AF68-E8804F2D05E3}"/>
              </a:ext>
            </a:extLst>
          </p:cNvPr>
          <p:cNvSpPr/>
          <p:nvPr/>
        </p:nvSpPr>
        <p:spPr>
          <a:xfrm>
            <a:off x="6196079" y="4493888"/>
            <a:ext cx="2653741" cy="5789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219170"/>
            <a:r>
              <a:rPr lang="zh-TW" altLang="en-US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預測目標</a:t>
            </a:r>
            <a:endParaRPr lang="en-US" altLang="zh-TW" sz="1467" b="1" dirty="0" smtClean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高溫翹曲</a:t>
            </a:r>
            <a:r>
              <a:rPr lang="en-US" altLang="zh-TW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常溫翹曲</a:t>
            </a:r>
            <a:endParaRPr lang="zh-TW" altLang="en-US" sz="1467" b="1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4AC78283-63E3-4825-97F5-FF39C6013FC1}"/>
              </a:ext>
            </a:extLst>
          </p:cNvPr>
          <p:cNvSpPr txBox="1"/>
          <p:nvPr/>
        </p:nvSpPr>
        <p:spPr>
          <a:xfrm>
            <a:off x="5758523" y="2868670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F950DD99-309A-4F66-8A37-D1F28FEB6C31}"/>
              </a:ext>
            </a:extLst>
          </p:cNvPr>
          <p:cNvSpPr txBox="1"/>
          <p:nvPr/>
        </p:nvSpPr>
        <p:spPr>
          <a:xfrm>
            <a:off x="6372832" y="2220202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XGB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143FE259-29E1-4B7E-8A88-937051230B85}"/>
              </a:ext>
            </a:extLst>
          </p:cNvPr>
          <p:cNvSpPr txBox="1"/>
          <p:nvPr/>
        </p:nvSpPr>
        <p:spPr>
          <a:xfrm>
            <a:off x="7349951" y="1989729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GB</a:t>
            </a:r>
            <a:endParaRPr lang="en-US" altLang="zh-TW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AB77BF6F-3E90-47C8-BF96-AB4964E62ECA}"/>
              </a:ext>
            </a:extLst>
          </p:cNvPr>
          <p:cNvSpPr txBox="1"/>
          <p:nvPr/>
        </p:nvSpPr>
        <p:spPr>
          <a:xfrm>
            <a:off x="8113531" y="2402429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Lasso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99957C0-B0D2-4712-B6FD-12869C5B40B1}"/>
              </a:ext>
            </a:extLst>
          </p:cNvPr>
          <p:cNvCxnSpPr>
            <a:cxnSpLocks/>
          </p:cNvCxnSpPr>
          <p:nvPr/>
        </p:nvCxnSpPr>
        <p:spPr>
          <a:xfrm flipH="1" flipV="1">
            <a:off x="6837690" y="2836302"/>
            <a:ext cx="277142" cy="487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CC9AEA3-FE1D-4FBA-84C6-61EE9680B232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7677797" y="2645421"/>
            <a:ext cx="6369" cy="5974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8146999" y="3034011"/>
            <a:ext cx="186440" cy="3356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199">
            <a:extLst>
              <a:ext uri="{FF2B5EF4-FFF2-40B4-BE49-F238E27FC236}">
                <a16:creationId xmlns:a16="http://schemas.microsoft.com/office/drawing/2014/main" id="{2A00D90B-B8DE-467C-A0D0-6D877BD4BC39}"/>
              </a:ext>
            </a:extLst>
          </p:cNvPr>
          <p:cNvSpPr/>
          <p:nvPr/>
        </p:nvSpPr>
        <p:spPr>
          <a:xfrm>
            <a:off x="6184567" y="2744531"/>
            <a:ext cx="2653741" cy="5789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219170"/>
            <a:r>
              <a:rPr lang="zh-TW" altLang="en-US" sz="1467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演算法</a:t>
            </a:r>
            <a:endParaRPr lang="en-US" altLang="zh-TW" sz="1467" b="1" dirty="0" smtClean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en-US" altLang="zh-TW" sz="1467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1467" b="1" dirty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</a:t>
            </a:r>
            <a:endParaRPr lang="en-US" altLang="zh-TW" sz="1467" b="1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3" name="圖片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29" y="5228683"/>
            <a:ext cx="1109587" cy="64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圖片 5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39" y="5228683"/>
            <a:ext cx="1166907" cy="646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8360859" y="3369629"/>
            <a:ext cx="440850" cy="2162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0">
            <a:extLst>
              <a:ext uri="{FF2B5EF4-FFF2-40B4-BE49-F238E27FC236}">
                <a16:creationId xmlns:a16="http://schemas.microsoft.com/office/drawing/2014/main" id="{AB77BF6F-3E90-47C8-BF96-AB4964E62ECA}"/>
              </a:ext>
            </a:extLst>
          </p:cNvPr>
          <p:cNvSpPr txBox="1"/>
          <p:nvPr/>
        </p:nvSpPr>
        <p:spPr>
          <a:xfrm>
            <a:off x="8801709" y="2965844"/>
            <a:ext cx="582925" cy="58292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8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rgbClr val="2362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sp>
        <p:nvSpPr>
          <p:cNvPr id="8" name="矩形 7"/>
          <p:cNvSpPr/>
          <p:nvPr/>
        </p:nvSpPr>
        <p:spPr>
          <a:xfrm>
            <a:off x="4989120" y="910935"/>
            <a:ext cx="6220198" cy="3459127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890683" y="2240389"/>
            <a:ext cx="1100831" cy="400110"/>
          </a:xfrm>
          <a:prstGeom prst="roundRect">
            <a:avLst/>
          </a:prstGeom>
          <a:solidFill>
            <a:srgbClr val="4F6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5890684" y="1881067"/>
            <a:ext cx="4984462" cy="24274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7088469" y="2240389"/>
            <a:ext cx="3786677" cy="400110"/>
          </a:xfrm>
          <a:prstGeom prst="round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102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039991" y="1733742"/>
            <a:ext cx="0" cy="22580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173206" y="142616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TW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endParaRPr lang="zh-TW" altLang="en-US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9404" y="1438073"/>
            <a:ext cx="684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TW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-US" altLang="zh-TW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TW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TW" altLang="en-US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30544" y="185872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測試資料集</a:t>
            </a:r>
            <a:endParaRPr lang="en-US" altLang="zh-TW" sz="12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04752" y="185872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訓練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資料集</a:t>
            </a:r>
            <a:endParaRPr lang="en-US" altLang="zh-TW" sz="12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088470" y="2760849"/>
            <a:ext cx="2021498" cy="400110"/>
          </a:xfrm>
          <a:prstGeom prst="round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890683" y="2766536"/>
            <a:ext cx="1100831" cy="400110"/>
          </a:xfrm>
          <a:prstGeom prst="roundRect">
            <a:avLst/>
          </a:prstGeom>
          <a:solidFill>
            <a:srgbClr val="4F6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661735" y="277623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KPI 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指標</a:t>
            </a:r>
            <a:endParaRPr lang="en-US" altLang="zh-TW" b="1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01C287E-A145-4253-A1EA-84F303894AD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44917" y="2960904"/>
            <a:ext cx="416818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5890683" y="3281309"/>
            <a:ext cx="1100831" cy="400110"/>
          </a:xfrm>
          <a:prstGeom prst="roundRect">
            <a:avLst/>
          </a:prstGeom>
          <a:solidFill>
            <a:srgbClr val="4F6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89120" y="912270"/>
            <a:ext cx="6220198" cy="34591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7088469" y="3297943"/>
            <a:ext cx="1771445" cy="400110"/>
          </a:xfrm>
          <a:prstGeom prst="roundRect">
            <a:avLst/>
          </a:prstGeom>
          <a:solidFill>
            <a:srgbClr val="646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44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39991" y="3196472"/>
            <a:ext cx="1890945" cy="594294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4989120" y="5927668"/>
            <a:ext cx="6220198" cy="4001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484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向下箭號 27"/>
          <p:cNvSpPr/>
          <p:nvPr/>
        </p:nvSpPr>
        <p:spPr>
          <a:xfrm>
            <a:off x="7739673" y="5198245"/>
            <a:ext cx="719092" cy="625781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glow rad="101600">
              <a:schemeClr val="tx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6977207" y="3941748"/>
            <a:ext cx="4183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Diffusion-based Generative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</a:p>
          <a:p>
            <a:r>
              <a:rPr lang="zh-TW" altLang="zh-TW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對數據逐步加雜訊與反向學習的</a:t>
            </a:r>
            <a:r>
              <a:rPr lang="zh-TW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機制</a:t>
            </a:r>
            <a:endParaRPr lang="en-US" altLang="zh-TW" b="1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模擬</a:t>
            </a:r>
            <a:r>
              <a:rPr lang="zh-TW" altLang="zh-TW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資料潛在</a:t>
            </a:r>
            <a:r>
              <a:rPr lang="zh-TW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分布</a:t>
            </a:r>
            <a:r>
              <a:rPr lang="zh-TW" altLang="en-US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進行資料擴增</a:t>
            </a:r>
            <a:endParaRPr lang="en-US" altLang="zh-TW" b="1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強化模型泛化能力</a:t>
            </a:r>
            <a:endParaRPr lang="zh-TW" altLang="en-US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箭號: 弧形右彎 49">
            <a:extLst>
              <a:ext uri="{FF2B5EF4-FFF2-40B4-BE49-F238E27FC236}">
                <a16:creationId xmlns:a16="http://schemas.microsoft.com/office/drawing/2014/main" id="{4CE4AB15-6723-4EFD-A733-8B5741158560}"/>
              </a:ext>
            </a:extLst>
          </p:cNvPr>
          <p:cNvSpPr/>
          <p:nvPr/>
        </p:nvSpPr>
        <p:spPr>
          <a:xfrm rot="20433330">
            <a:off x="6528474" y="3768887"/>
            <a:ext cx="324000" cy="718726"/>
          </a:xfrm>
          <a:prstGeom prst="curvedRightArrow">
            <a:avLst>
              <a:gd name="adj1" fmla="val 16790"/>
              <a:gd name="adj2" fmla="val 67818"/>
              <a:gd name="adj3" fmla="val 52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4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rgbClr val="2362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994496" y="4501171"/>
            <a:ext cx="3106740" cy="1373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022" y="4501171"/>
            <a:ext cx="3106740" cy="1373833"/>
          </a:xfrm>
          <a:prstGeom prst="rect">
            <a:avLst/>
          </a:prstGeom>
          <a:noFill/>
        </p:spPr>
      </p:pic>
      <p:sp>
        <p:nvSpPr>
          <p:cNvPr id="10" name="圓角矩形 9"/>
          <p:cNvSpPr/>
          <p:nvPr/>
        </p:nvSpPr>
        <p:spPr>
          <a:xfrm>
            <a:off x="4994496" y="3649605"/>
            <a:ext cx="1471210" cy="354363"/>
          </a:xfrm>
          <a:prstGeom prst="roundRect">
            <a:avLst>
              <a:gd name="adj" fmla="val 2787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關鍵因子識別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圖片 10" descr="螢幕擷取畫面 2024-05-28 22413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1" r="12087" b="-469"/>
          <a:stretch/>
        </p:blipFill>
        <p:spPr bwMode="auto">
          <a:xfrm>
            <a:off x="5011345" y="1225836"/>
            <a:ext cx="2109458" cy="4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 descr="螢幕擷取畫面 2024-05-28 22333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16034" r="4100" b="11246"/>
          <a:stretch/>
        </p:blipFill>
        <p:spPr bwMode="auto">
          <a:xfrm>
            <a:off x="4947969" y="1848316"/>
            <a:ext cx="2064191" cy="6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螢幕擷取畫面 2024-05-28 223510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t="10529" r="4280" b="9455"/>
          <a:stretch/>
        </p:blipFill>
        <p:spPr bwMode="auto">
          <a:xfrm>
            <a:off x="5011345" y="2607324"/>
            <a:ext cx="1955548" cy="6391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圓角矩形 13"/>
          <p:cNvSpPr/>
          <p:nvPr/>
        </p:nvSpPr>
        <p:spPr>
          <a:xfrm>
            <a:off x="4994496" y="696089"/>
            <a:ext cx="1471210" cy="354363"/>
          </a:xfrm>
          <a:prstGeom prst="roundRect">
            <a:avLst>
              <a:gd name="adj" fmla="val 2787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模型評估指標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182295" y="1170675"/>
            <a:ext cx="4778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用來評估回歸模型預測能力的指標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當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TW" baseline="300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TW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越接近 </a:t>
            </a:r>
            <a:r>
              <a:rPr lang="en-US" altLang="zh-TW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時，代表模型對資料的擬合</a:t>
            </a:r>
            <a:r>
              <a:rPr lang="zh-TW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</a:t>
            </a:r>
            <a:r>
              <a:rPr lang="zh-TW" altLang="en-US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較好</a:t>
            </a:r>
            <a:endParaRPr lang="zh-TW" altLang="en-US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181770" y="1902605"/>
            <a:ext cx="498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1400" dirty="0"/>
              <a:t>預測值和實際值之間的絕對誤差的</a:t>
            </a:r>
            <a:r>
              <a:rPr lang="zh-TW" altLang="en-US" sz="1400" dirty="0" smtClean="0"/>
              <a:t>平均值</a:t>
            </a:r>
            <a:endParaRPr lang="en-US" altLang="zh-TW" sz="1400" dirty="0" smtClean="0"/>
          </a:p>
          <a:p>
            <a:r>
              <a:rPr lang="zh-TW" altLang="en-US" sz="1400" dirty="0" smtClean="0"/>
              <a:t>當</a:t>
            </a:r>
            <a:r>
              <a:rPr lang="zh-TW" altLang="en-US" dirty="0" smtClean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MAE </a:t>
            </a:r>
            <a:r>
              <a:rPr lang="zh-TW" altLang="en-US" sz="1800" dirty="0">
                <a:solidFill>
                  <a:srgbClr val="0000FF"/>
                </a:solidFill>
              </a:rPr>
              <a:t>的值越接近 </a:t>
            </a:r>
            <a:r>
              <a:rPr lang="en-US" altLang="zh-TW" sz="1800" dirty="0">
                <a:solidFill>
                  <a:srgbClr val="0000FF"/>
                </a:solidFill>
              </a:rPr>
              <a:t>0</a:t>
            </a:r>
            <a:r>
              <a:rPr lang="zh-TW" altLang="en-US" dirty="0"/>
              <a:t>，</a:t>
            </a:r>
            <a:r>
              <a:rPr lang="zh-TW" altLang="en-US" sz="1400" dirty="0"/>
              <a:t>代表模型的預測</a:t>
            </a:r>
            <a:r>
              <a:rPr lang="zh-TW" altLang="en-US" sz="1800" dirty="0">
                <a:solidFill>
                  <a:srgbClr val="0000FF"/>
                </a:solidFill>
              </a:rPr>
              <a:t>準確度越</a:t>
            </a:r>
            <a:r>
              <a:rPr lang="zh-TW" altLang="en-US" sz="1800" dirty="0" smtClean="0">
                <a:solidFill>
                  <a:srgbClr val="0000FF"/>
                </a:solidFill>
              </a:rPr>
              <a:t>高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81770" y="2634534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1400" dirty="0" smtClean="0"/>
              <a:t>衡量</a:t>
            </a:r>
            <a:r>
              <a:rPr lang="zh-TW" altLang="en-US" sz="1400" dirty="0"/>
              <a:t>模型預測值與實際觀測值之間的差異</a:t>
            </a:r>
            <a:endParaRPr lang="en-US" altLang="zh-TW" sz="1400" dirty="0"/>
          </a:p>
          <a:p>
            <a:r>
              <a:rPr lang="en-US" altLang="zh-TW" sz="1800" dirty="0">
                <a:solidFill>
                  <a:srgbClr val="0000FF"/>
                </a:solidFill>
              </a:rPr>
              <a:t>RMSE </a:t>
            </a:r>
            <a:r>
              <a:rPr lang="zh-TW" altLang="en-US" sz="1800" dirty="0">
                <a:solidFill>
                  <a:srgbClr val="0000FF"/>
                </a:solidFill>
              </a:rPr>
              <a:t>的值越小</a:t>
            </a:r>
            <a:r>
              <a:rPr lang="zh-TW" altLang="en-US" sz="1400" dirty="0"/>
              <a:t>代表模型預測的</a:t>
            </a:r>
            <a:r>
              <a:rPr lang="zh-TW" altLang="en-US" sz="1800" dirty="0">
                <a:solidFill>
                  <a:srgbClr val="0000FF"/>
                </a:solidFill>
              </a:rPr>
              <a:t>準確度越高</a:t>
            </a:r>
          </a:p>
        </p:txBody>
      </p:sp>
      <p:sp>
        <p:nvSpPr>
          <p:cNvPr id="21" name="矩形 20"/>
          <p:cNvSpPr/>
          <p:nvPr/>
        </p:nvSpPr>
        <p:spPr>
          <a:xfrm>
            <a:off x="4935568" y="4101205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6464F2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rPr>
              <a:t>AI</a:t>
            </a: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6464F2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rPr>
              <a:t>模型分析</a:t>
            </a:r>
            <a:endParaRPr kumimoji="0" lang="zh-TW" altLang="en-US" sz="1800" b="1" i="0" u="sng" strike="noStrike" kern="1200" cap="none" spc="0" normalizeH="0" baseline="0" noProof="0" dirty="0">
              <a:ln>
                <a:noFill/>
              </a:ln>
              <a:solidFill>
                <a:srgbClr val="6464F2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88383" y="4101205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u="sng" noProof="0" dirty="0" smtClean="0">
                <a:solidFill>
                  <a:srgbClr val="6464F2"/>
                </a:solidFill>
                <a:latin typeface="Microsoft YaHei"/>
                <a:ea typeface="微軟正黑體"/>
              </a:rPr>
              <a:t>JMP</a:t>
            </a: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6464F2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rPr>
              <a:t>分析</a:t>
            </a:r>
            <a:endParaRPr kumimoji="0" lang="zh-TW" altLang="en-US" sz="1800" b="1" i="0" u="sng" strike="noStrike" kern="1200" cap="none" spc="0" normalizeH="0" baseline="0" noProof="0" dirty="0">
              <a:ln>
                <a:noFill/>
              </a:ln>
              <a:solidFill>
                <a:srgbClr val="6464F2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24" name="左-右雙向箭號 23"/>
          <p:cNvSpPr/>
          <p:nvPr/>
        </p:nvSpPr>
        <p:spPr>
          <a:xfrm>
            <a:off x="8175279" y="4965431"/>
            <a:ext cx="713104" cy="400110"/>
          </a:xfrm>
          <a:prstGeom prst="leftRightArrow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259961" y="465765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比較</a:t>
            </a:r>
            <a:endParaRPr lang="zh-TW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17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23627B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sz="1600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TW" altLang="en-US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7D7D7D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pic>
        <p:nvPicPr>
          <p:cNvPr id="4" name="圖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41363"/>
            <a:ext cx="527431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3177074"/>
            <a:ext cx="5274310" cy="745490"/>
          </a:xfrm>
          <a:prstGeom prst="rect">
            <a:avLst/>
          </a:prstGeom>
          <a:noFill/>
          <a:extLst/>
        </p:spPr>
      </p:pic>
      <p:pic>
        <p:nvPicPr>
          <p:cNvPr id="6" name="圖片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4388275"/>
            <a:ext cx="527431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6123987"/>
            <a:ext cx="5274310" cy="6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803246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82284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957646"/>
            <a:ext cx="1352853" cy="2803246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034047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5769758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173387" y="3167857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 smtClean="0"/>
              <a:t>考量模型</a:t>
            </a:r>
            <a:r>
              <a:rPr lang="zh-TW" altLang="zh-TW" dirty="0"/>
              <a:t>表現與評估</a:t>
            </a:r>
            <a:r>
              <a:rPr lang="zh-TW" altLang="zh-TW" dirty="0" smtClean="0"/>
              <a:t>指標</a:t>
            </a:r>
            <a:endParaRPr lang="en-US" altLang="zh-TW" dirty="0" smtClean="0"/>
          </a:p>
          <a:p>
            <a:r>
              <a:rPr lang="zh-TW" altLang="zh-TW" dirty="0" smtClean="0"/>
              <a:t>後續實驗將聚焦於</a:t>
            </a:r>
            <a:r>
              <a:rPr lang="zh-TW" altLang="en-US" dirty="0" smtClean="0"/>
              <a:t>三種演算法</a:t>
            </a:r>
            <a:endParaRPr lang="en-US" altLang="zh-TW" dirty="0" smtClean="0"/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F950DD99-309A-4F66-8A37-D1F28FEB6C31}"/>
              </a:ext>
            </a:extLst>
          </p:cNvPr>
          <p:cNvSpPr txBox="1"/>
          <p:nvPr/>
        </p:nvSpPr>
        <p:spPr>
          <a:xfrm>
            <a:off x="8486889" y="4037544"/>
            <a:ext cx="655692" cy="65569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chemeClr val="bg2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sz="1600" b="1" spc="-40" dirty="0">
              <a:solidFill>
                <a:schemeClr val="bg2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143FE259-29E1-4B7E-8A88-937051230B85}"/>
              </a:ext>
            </a:extLst>
          </p:cNvPr>
          <p:cNvSpPr txBox="1"/>
          <p:nvPr/>
        </p:nvSpPr>
        <p:spPr>
          <a:xfrm>
            <a:off x="9324267" y="3821181"/>
            <a:ext cx="655692" cy="65569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>
            <a:defPPr>
              <a:defRPr lang="zh-TW"/>
            </a:defPPr>
            <a:lvl1pPr algn="ctr" defTabSz="1219170">
              <a:defRPr sz="1600" b="1" spc="-40">
                <a:solidFill>
                  <a:schemeClr val="bg2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GB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AB77BF6F-3E90-47C8-BF96-AB4964E62ECA}"/>
              </a:ext>
            </a:extLst>
          </p:cNvPr>
          <p:cNvSpPr txBox="1"/>
          <p:nvPr/>
        </p:nvSpPr>
        <p:spPr>
          <a:xfrm>
            <a:off x="10156199" y="4063926"/>
            <a:ext cx="655692" cy="65569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>
            <a:defPPr>
              <a:defRPr lang="zh-TW"/>
            </a:defPPr>
            <a:lvl1pPr algn="ctr" defTabSz="1219170">
              <a:defRPr sz="1600" b="1" spc="-40">
                <a:solidFill>
                  <a:schemeClr val="bg2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Lasso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02734" y="2440456"/>
            <a:ext cx="486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44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不足以</a:t>
            </a:r>
            <a:r>
              <a:rPr lang="zh-TW" altLang="zh-TW" sz="1800" b="1" u="sng" dirty="0" smtClean="0"/>
              <a:t>滿足</a:t>
            </a:r>
            <a:r>
              <a:rPr lang="zh-TW" altLang="zh-TW" sz="1800" b="1" u="sng" dirty="0"/>
              <a:t>模型</a:t>
            </a:r>
            <a:r>
              <a:rPr lang="en-US" altLang="zh-TW" sz="1800" b="1" u="sng" dirty="0"/>
              <a:t>KPI</a:t>
            </a:r>
            <a:r>
              <a:rPr lang="zh-TW" altLang="zh-TW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25" name="文字方塊 24"/>
          <p:cNvSpPr txBox="1"/>
          <p:nvPr/>
        </p:nvSpPr>
        <p:spPr>
          <a:xfrm>
            <a:off x="8167949" y="487049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 smtClean="0"/>
              <a:t>進行</a:t>
            </a:r>
            <a:r>
              <a:rPr lang="zh-TW" altLang="zh-TW" dirty="0"/>
              <a:t>擴大資料集的訓練與效能</a:t>
            </a:r>
            <a:r>
              <a:rPr lang="zh-TW" altLang="zh-TW" dirty="0" smtClean="0"/>
              <a:t>驗證</a:t>
            </a:r>
            <a:endParaRPr lang="en-US" altLang="zh-TW" dirty="0" smtClean="0"/>
          </a:p>
          <a:p>
            <a:r>
              <a:rPr lang="zh-TW" altLang="zh-TW" dirty="0" smtClean="0"/>
              <a:t>以</a:t>
            </a:r>
            <a:r>
              <a:rPr lang="zh-TW" altLang="zh-TW" dirty="0"/>
              <a:t>選出最具穩定性與準確度的預測模型</a:t>
            </a:r>
            <a:endParaRPr lang="zh-TW" altLang="en-US" dirty="0"/>
          </a:p>
        </p:txBody>
      </p:sp>
      <p:sp>
        <p:nvSpPr>
          <p:cNvPr id="29" name="向右箭號 28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108494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52858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317995"/>
            <a:ext cx="1352853" cy="210849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3363609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726952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0" name="圖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287431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圖片 3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64" y="3741838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圖片 3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510517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圖片 3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65362"/>
            <a:ext cx="5274310" cy="84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>
            <a:off x="7593100" y="2594889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55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en-US" sz="2800" b="1" u="sng" dirty="0" smtClean="0">
                <a:solidFill>
                  <a:srgbClr val="0000FF"/>
                </a:solidFill>
              </a:rPr>
              <a:t>可以</a:t>
            </a:r>
            <a:r>
              <a:rPr lang="zh-TW" altLang="en-US" sz="1800" b="1" u="sng" dirty="0" smtClean="0"/>
              <a:t>滿足模型</a:t>
            </a:r>
            <a:r>
              <a:rPr lang="en-US" altLang="zh-TW" sz="1800" b="1" u="sng" dirty="0" smtClean="0"/>
              <a:t>KPI</a:t>
            </a:r>
            <a:r>
              <a:rPr lang="zh-TW" altLang="en-US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8173387" y="3292828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不論在常溫</a:t>
            </a:r>
            <a:r>
              <a:rPr lang="zh-TW" altLang="en-US" dirty="0" smtClean="0"/>
              <a:t>或高溫</a:t>
            </a:r>
            <a:r>
              <a:rPr lang="zh-TW" altLang="en-US" dirty="0"/>
              <a:t>翹曲預測任務中，</a:t>
            </a:r>
            <a:endParaRPr lang="en-US" altLang="zh-TW" dirty="0"/>
          </a:p>
          <a:p>
            <a:r>
              <a:rPr lang="en-US" altLang="zh-TW" dirty="0"/>
              <a:t>RF</a:t>
            </a:r>
            <a:r>
              <a:rPr lang="zh-TW" altLang="en-US" dirty="0"/>
              <a:t>均展現優異表現，</a:t>
            </a:r>
            <a:endParaRPr lang="en-US" altLang="zh-TW" dirty="0"/>
          </a:p>
          <a:p>
            <a:r>
              <a:rPr lang="zh-TW" altLang="en-US" dirty="0"/>
              <a:t>為本階段最具穩定性與準確度的演算法</a:t>
            </a:r>
            <a:endParaRPr lang="en-US" altLang="zh-TW" dirty="0" smtClean="0"/>
          </a:p>
        </p:txBody>
      </p:sp>
      <p:sp>
        <p:nvSpPr>
          <p:cNvPr id="21" name="向右箭號 20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4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108494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52858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317995"/>
            <a:ext cx="1352853" cy="210849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3363609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726952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7" name="圖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65364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287431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圖片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3741838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5105179"/>
            <a:ext cx="5274310" cy="3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字方塊 20"/>
          <p:cNvSpPr txBox="1"/>
          <p:nvPr/>
        </p:nvSpPr>
        <p:spPr>
          <a:xfrm>
            <a:off x="7402734" y="2594889"/>
            <a:ext cx="473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102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en-US" sz="2800" b="1" u="sng" dirty="0" smtClean="0">
                <a:solidFill>
                  <a:srgbClr val="0000FF"/>
                </a:solidFill>
              </a:rPr>
              <a:t>可以</a:t>
            </a:r>
            <a:r>
              <a:rPr lang="zh-TW" altLang="en-US" sz="1800" b="1" u="sng" dirty="0" smtClean="0"/>
              <a:t>滿足模型</a:t>
            </a:r>
            <a:r>
              <a:rPr lang="en-US" altLang="zh-TW" sz="1800" b="1" u="sng" dirty="0" smtClean="0"/>
              <a:t>KPI</a:t>
            </a:r>
            <a:r>
              <a:rPr lang="zh-TW" altLang="en-US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22" name="文字方塊 21"/>
          <p:cNvSpPr txBox="1"/>
          <p:nvPr/>
        </p:nvSpPr>
        <p:spPr>
          <a:xfrm>
            <a:off x="8173387" y="3167857"/>
            <a:ext cx="32624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/>
              <a:t>在使用完整的</a:t>
            </a:r>
            <a:r>
              <a:rPr lang="en-US" altLang="zh-TW" dirty="0"/>
              <a:t>102</a:t>
            </a:r>
            <a:r>
              <a:rPr lang="zh-TW" altLang="zh-TW" dirty="0"/>
              <a:t>筆資料訓練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en-US" altLang="zh-TW" dirty="0" smtClean="0"/>
              <a:t>RF</a:t>
            </a:r>
            <a:r>
              <a:rPr lang="zh-TW" altLang="zh-TW" dirty="0" smtClean="0"/>
              <a:t>模型</a:t>
            </a:r>
            <a:r>
              <a:rPr lang="zh-TW" altLang="zh-TW" dirty="0"/>
              <a:t>於常溫與高溫條件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zh-TW" altLang="zh-TW" dirty="0" smtClean="0"/>
              <a:t>皆</a:t>
            </a:r>
            <a:r>
              <a:rPr lang="zh-TW" altLang="zh-TW" dirty="0"/>
              <a:t>展現</a:t>
            </a:r>
            <a:r>
              <a:rPr lang="zh-TW" altLang="zh-TW" dirty="0" smtClean="0"/>
              <a:t>穩定且</a:t>
            </a:r>
            <a:r>
              <a:rPr lang="zh-TW" altLang="zh-TW" dirty="0"/>
              <a:t>高準確率的預測</a:t>
            </a:r>
            <a:r>
              <a:rPr lang="zh-TW" altLang="zh-TW" dirty="0" smtClean="0"/>
              <a:t>能力</a:t>
            </a:r>
            <a:endParaRPr lang="en-US" altLang="zh-TW" dirty="0" smtClean="0"/>
          </a:p>
          <a:p>
            <a:r>
              <a:rPr lang="zh-TW" altLang="zh-TW" dirty="0" smtClean="0"/>
              <a:t>為</a:t>
            </a:r>
            <a:r>
              <a:rPr lang="zh-TW" altLang="zh-TW" dirty="0"/>
              <a:t>本階段評估中表現最佳的</a:t>
            </a:r>
            <a:r>
              <a:rPr lang="zh-TW" altLang="zh-TW" dirty="0" smtClean="0"/>
              <a:t>演算法</a:t>
            </a:r>
            <a:endParaRPr lang="zh-TW" altLang="zh-TW" dirty="0"/>
          </a:p>
        </p:txBody>
      </p:sp>
      <p:sp>
        <p:nvSpPr>
          <p:cNvPr id="29" name="向右箭號 28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2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108494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52858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317995"/>
            <a:ext cx="1352853" cy="210849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3363609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726952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1" name="圖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65364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圖片 2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287431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圖片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3741838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5105181"/>
            <a:ext cx="5274310" cy="3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>
            <a:off x="7210208" y="2594889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b="1" u="sng" dirty="0" smtClean="0">
                <a:solidFill>
                  <a:srgbClr val="0000FF"/>
                </a:solidFill>
              </a:rPr>
              <a:t>44</a:t>
            </a:r>
            <a:r>
              <a:rPr lang="en-US" altLang="zh-TW" b="1" u="sng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800" b="1" u="sng" dirty="0" smtClean="0">
                <a:solidFill>
                  <a:srgbClr val="0000FF"/>
                </a:solidFill>
              </a:rPr>
              <a:t>484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en-US" sz="2800" b="1" u="sng" dirty="0" smtClean="0">
                <a:solidFill>
                  <a:srgbClr val="0000FF"/>
                </a:solidFill>
              </a:rPr>
              <a:t>可以</a:t>
            </a:r>
            <a:r>
              <a:rPr lang="zh-TW" altLang="en-US" sz="1800" b="1" u="sng" dirty="0" smtClean="0"/>
              <a:t>滿足模型</a:t>
            </a:r>
            <a:r>
              <a:rPr lang="en-US" altLang="zh-TW" sz="1800" b="1" u="sng" dirty="0" smtClean="0"/>
              <a:t>KPI</a:t>
            </a:r>
            <a:r>
              <a:rPr lang="zh-TW" altLang="en-US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18" name="向右箭號 17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173387" y="3167857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/>
              <a:t>在</a:t>
            </a:r>
            <a:r>
              <a:rPr lang="zh-TW" altLang="zh-TW" dirty="0" smtClean="0"/>
              <a:t>使用</a:t>
            </a:r>
            <a:r>
              <a:rPr lang="zh-TW" altLang="en-US" dirty="0" smtClean="0"/>
              <a:t>生成式</a:t>
            </a:r>
            <a:r>
              <a:rPr lang="zh-TW" altLang="zh-TW" dirty="0" smtClean="0"/>
              <a:t>的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</a:t>
            </a:r>
            <a:r>
              <a:rPr lang="zh-TW" altLang="zh-TW" dirty="0"/>
              <a:t>資料訓練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en-US" altLang="zh-TW" dirty="0" smtClean="0"/>
              <a:t>RF</a:t>
            </a:r>
            <a:r>
              <a:rPr lang="zh-TW" altLang="zh-TW" dirty="0" smtClean="0"/>
              <a:t>模型</a:t>
            </a:r>
            <a:r>
              <a:rPr lang="zh-TW" altLang="zh-TW" dirty="0"/>
              <a:t>於常溫與高溫條件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zh-TW" altLang="en-US" dirty="0" smtClean="0"/>
              <a:t>也</a:t>
            </a:r>
            <a:r>
              <a:rPr lang="zh-TW" altLang="zh-TW" dirty="0" smtClean="0"/>
              <a:t>皆</a:t>
            </a:r>
            <a:r>
              <a:rPr lang="zh-TW" altLang="zh-TW" dirty="0"/>
              <a:t>展現</a:t>
            </a:r>
            <a:r>
              <a:rPr lang="zh-TW" altLang="zh-TW" dirty="0" smtClean="0"/>
              <a:t>穩定且</a:t>
            </a:r>
            <a:r>
              <a:rPr lang="zh-TW" altLang="zh-TW" dirty="0"/>
              <a:t>高準確率的預測</a:t>
            </a:r>
            <a:r>
              <a:rPr lang="zh-TW" altLang="zh-TW" dirty="0" smtClean="0"/>
              <a:t>能力</a:t>
            </a:r>
            <a:endParaRPr lang="en-US" altLang="zh-TW" dirty="0" smtClean="0"/>
          </a:p>
          <a:p>
            <a:r>
              <a:rPr lang="zh-TW" altLang="zh-TW" dirty="0" smtClean="0"/>
              <a:t>為</a:t>
            </a:r>
            <a:r>
              <a:rPr lang="zh-TW" altLang="zh-TW" dirty="0"/>
              <a:t>本階段評估中表現最佳的</a:t>
            </a:r>
            <a:r>
              <a:rPr lang="zh-TW" altLang="zh-TW" dirty="0" smtClean="0"/>
              <a:t>演算法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3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1155911" y="4220275"/>
            <a:ext cx="1014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 smtClean="0"/>
              <a:t>後續將</a:t>
            </a:r>
            <a:r>
              <a:rPr lang="zh-TW" altLang="en-US" dirty="0" smtClean="0"/>
              <a:t>針對 </a:t>
            </a:r>
            <a:r>
              <a:rPr lang="en-US" altLang="zh-TW" dirty="0" smtClean="0"/>
              <a:t>RF</a:t>
            </a:r>
            <a:r>
              <a:rPr lang="zh-TW" altLang="en-US" dirty="0" smtClean="0"/>
              <a:t> 模型下的</a:t>
            </a:r>
            <a:r>
              <a:rPr lang="en-US" altLang="zh-TW" dirty="0" smtClean="0"/>
              <a:t>55</a:t>
            </a:r>
            <a:r>
              <a:rPr lang="zh-TW" altLang="zh-TW" dirty="0"/>
              <a:t>筆、</a:t>
            </a:r>
            <a:r>
              <a:rPr lang="en-US" altLang="zh-TW" dirty="0"/>
              <a:t>102</a:t>
            </a:r>
            <a:r>
              <a:rPr lang="zh-TW" altLang="zh-TW" dirty="0"/>
              <a:t>筆與</a:t>
            </a:r>
            <a:r>
              <a:rPr lang="en-US" altLang="zh-TW" dirty="0"/>
              <a:t>484</a:t>
            </a:r>
            <a:r>
              <a:rPr lang="zh-TW" altLang="zh-TW" dirty="0"/>
              <a:t>筆三組</a:t>
            </a:r>
            <a:r>
              <a:rPr lang="zh-TW" altLang="zh-TW" dirty="0" smtClean="0"/>
              <a:t>訓練</a:t>
            </a:r>
            <a:r>
              <a:rPr lang="zh-TW" altLang="en-US" dirty="0" smtClean="0"/>
              <a:t>模</a:t>
            </a:r>
            <a:r>
              <a:rPr lang="zh-TW" altLang="en-US" dirty="0"/>
              <a:t>型</a:t>
            </a:r>
            <a:r>
              <a:rPr lang="zh-TW" altLang="zh-TW" dirty="0" smtClean="0"/>
              <a:t>進行</a:t>
            </a:r>
            <a:r>
              <a:rPr lang="zh-TW" altLang="zh-TW" dirty="0"/>
              <a:t>關鍵因子重要度</a:t>
            </a:r>
            <a:r>
              <a:rPr lang="en-US" altLang="zh-TW" dirty="0"/>
              <a:t>(Feature Importance)</a:t>
            </a:r>
            <a:r>
              <a:rPr lang="zh-TW" altLang="zh-TW" dirty="0"/>
              <a:t>分析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r>
              <a:rPr lang="zh-TW" altLang="zh-TW" dirty="0" smtClean="0"/>
              <a:t>以</a:t>
            </a:r>
            <a:r>
              <a:rPr lang="zh-TW" altLang="zh-TW" dirty="0"/>
              <a:t>深入探討各因子對翹曲行為的影響。</a:t>
            </a:r>
          </a:p>
        </p:txBody>
      </p:sp>
      <p:sp>
        <p:nvSpPr>
          <p:cNvPr id="34" name="向右箭號 33"/>
          <p:cNvSpPr/>
          <p:nvPr/>
        </p:nvSpPr>
        <p:spPr>
          <a:xfrm>
            <a:off x="388261" y="4214446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rPr>
              <a:t>模型預測能力討論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777887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84526"/>
              </p:ext>
            </p:extLst>
          </p:nvPr>
        </p:nvGraphicFramePr>
        <p:xfrm>
          <a:off x="388261" y="1094281"/>
          <a:ext cx="8680833" cy="26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19">
                  <a:extLst>
                    <a:ext uri="{9D8B030D-6E8A-4147-A177-3AD203B41FA5}">
                      <a16:colId xmlns:a16="http://schemas.microsoft.com/office/drawing/2014/main" val="2137254314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718964410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1561555694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2710801330"/>
                    </a:ext>
                  </a:extLst>
                </a:gridCol>
                <a:gridCol w="1210236">
                  <a:extLst>
                    <a:ext uri="{9D8B030D-6E8A-4147-A177-3AD203B41FA5}">
                      <a16:colId xmlns:a16="http://schemas.microsoft.com/office/drawing/2014/main" val="2030059664"/>
                    </a:ext>
                  </a:extLst>
                </a:gridCol>
                <a:gridCol w="1270002">
                  <a:extLst>
                    <a:ext uri="{9D8B030D-6E8A-4147-A177-3AD203B41FA5}">
                      <a16:colId xmlns:a16="http://schemas.microsoft.com/office/drawing/2014/main" val="3988436811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1526291373"/>
                    </a:ext>
                  </a:extLst>
                </a:gridCol>
              </a:tblGrid>
              <a:tr h="4469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Random Forest</a:t>
                      </a:r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LassoLinear</a:t>
                      </a:r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GradientBoosting</a:t>
                      </a:r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842787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資料組數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高溫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高溫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高溫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5265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44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1675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55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993613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7647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44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484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002192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31" y="1978456"/>
            <a:ext cx="456819" cy="456819"/>
          </a:xfrm>
          <a:prstGeom prst="rect">
            <a:avLst/>
          </a:prstGeom>
        </p:spPr>
      </p:pic>
      <p:sp>
        <p:nvSpPr>
          <p:cNvPr id="28" name="橢圓 27"/>
          <p:cNvSpPr/>
          <p:nvPr/>
        </p:nvSpPr>
        <p:spPr>
          <a:xfrm>
            <a:off x="2103194" y="2059018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580830" y="2059018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84" y="1978456"/>
            <a:ext cx="456819" cy="456819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74" y="1978456"/>
            <a:ext cx="456819" cy="456819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438" y="1978456"/>
            <a:ext cx="456819" cy="456819"/>
          </a:xfrm>
          <a:prstGeom prst="rect">
            <a:avLst/>
          </a:prstGeom>
        </p:spPr>
      </p:pic>
      <p:sp>
        <p:nvSpPr>
          <p:cNvPr id="46" name="橢圓 45"/>
          <p:cNvSpPr/>
          <p:nvPr/>
        </p:nvSpPr>
        <p:spPr>
          <a:xfrm>
            <a:off x="2103194" y="2519851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2103194" y="2964274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2103194" y="3425320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3322393" y="2519851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3322393" y="2963026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3322393" y="3417162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6" name="群組 105"/>
          <p:cNvGrpSpPr/>
          <p:nvPr/>
        </p:nvGrpSpPr>
        <p:grpSpPr>
          <a:xfrm>
            <a:off x="4129538" y="2435275"/>
            <a:ext cx="4882772" cy="1357865"/>
            <a:chOff x="3926541" y="2297438"/>
            <a:chExt cx="4882772" cy="1357865"/>
          </a:xfrm>
        </p:grpSpPr>
        <p:cxnSp>
          <p:nvCxnSpPr>
            <p:cNvPr id="69" name="直線接點 68"/>
            <p:cNvCxnSpPr/>
            <p:nvPr/>
          </p:nvCxnSpPr>
          <p:spPr>
            <a:xfrm flipH="1">
              <a:off x="3926541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3926541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H="1">
              <a:off x="3926541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926541" y="2731242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 flipH="1">
              <a:off x="3926541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/>
            <p:cNvCxnSpPr/>
            <p:nvPr/>
          </p:nvCxnSpPr>
          <p:spPr>
            <a:xfrm>
              <a:off x="3926541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H="1">
              <a:off x="5165880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>
              <a:off x="5165880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H="1">
              <a:off x="5165880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5165880" y="274020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 flipH="1">
              <a:off x="5165880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5165880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6405219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>
              <a:off x="6405219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 flipH="1">
              <a:off x="6405219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6405219" y="274020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 flipH="1">
              <a:off x="6405219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6405219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 flipH="1">
              <a:off x="7625972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>
            <a:xfrm>
              <a:off x="7625972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>
              <a:off x="7625972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>
              <a:off x="7625972" y="274020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>
            <a:xfrm flipH="1">
              <a:off x="7625972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/>
            <p:nvPr/>
          </p:nvCxnSpPr>
          <p:spPr>
            <a:xfrm>
              <a:off x="7625972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線接點 107"/>
          <p:cNvCxnSpPr/>
          <p:nvPr/>
        </p:nvCxnSpPr>
        <p:spPr>
          <a:xfrm>
            <a:off x="215153" y="2435275"/>
            <a:ext cx="9197788" cy="0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/>
          <p:cNvSpPr txBox="1"/>
          <p:nvPr/>
        </p:nvSpPr>
        <p:spPr>
          <a:xfrm>
            <a:off x="9508689" y="226599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>
                <a:solidFill>
                  <a:srgbClr val="0000FF"/>
                </a:solidFill>
              </a:rPr>
              <a:t>擇最優訓練模型做驗證</a:t>
            </a:r>
            <a:endParaRPr lang="zh-TW" altLang="zh-TW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圖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翹曲</a:t>
            </a:r>
            <a:endParaRPr lang="zh-TW" altLang="en-US" sz="3600" dirty="0"/>
          </a:p>
        </p:txBody>
      </p:sp>
      <p:pic>
        <p:nvPicPr>
          <p:cNvPr id="7" name="圖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5" y="1415538"/>
            <a:ext cx="3353835" cy="1532213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D3842E-8636-9D8B-B187-72085EDCA2BB}"/>
              </a:ext>
            </a:extLst>
          </p:cNvPr>
          <p:cNvSpPr txBox="1"/>
          <p:nvPr/>
        </p:nvSpPr>
        <p:spPr>
          <a:xfrm>
            <a:off x="314840" y="353162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翹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曲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造成的缺陷</a:t>
            </a:r>
            <a:endParaRPr lang="zh-TW" altLang="en-US" sz="3600" dirty="0"/>
          </a:p>
        </p:txBody>
      </p:sp>
      <p:grpSp>
        <p:nvGrpSpPr>
          <p:cNvPr id="48" name="群組 47"/>
          <p:cNvGrpSpPr/>
          <p:nvPr/>
        </p:nvGrpSpPr>
        <p:grpSpPr>
          <a:xfrm>
            <a:off x="5078862" y="373597"/>
            <a:ext cx="2917239" cy="1940088"/>
            <a:chOff x="4013460" y="1007663"/>
            <a:chExt cx="2917239" cy="1940088"/>
          </a:xfrm>
        </p:grpSpPr>
        <p:pic>
          <p:nvPicPr>
            <p:cNvPr id="8" name="圖片 7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460" y="1438385"/>
              <a:ext cx="2917239" cy="1509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20" name="群組 19"/>
            <p:cNvGrpSpPr/>
            <p:nvPr/>
          </p:nvGrpSpPr>
          <p:grpSpPr>
            <a:xfrm>
              <a:off x="4013460" y="1007663"/>
              <a:ext cx="2917239" cy="307777"/>
              <a:chOff x="8307439" y="1264498"/>
              <a:chExt cx="1908000" cy="307777"/>
            </a:xfrm>
          </p:grpSpPr>
          <p:sp>
            <p:nvSpPr>
              <p:cNvPr id="21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8307439" y="1264499"/>
                <a:ext cx="1908000" cy="275262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857958" y="1264498"/>
                <a:ext cx="8333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400" b="1" dirty="0">
                    <a:solidFill>
                      <a:schemeClr val="bg1"/>
                    </a:solidFill>
                    <a:latin typeface="Microsoft YaHei"/>
                    <a:ea typeface="微軟正黑體"/>
                  </a:rPr>
                  <a:t>H</a:t>
                </a:r>
                <a:r>
                  <a:rPr kumimoji="0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/>
                    <a:ea typeface="微軟正黑體"/>
                    <a:cs typeface="+mn-cs"/>
                  </a:rPr>
                  <a:t>T warpage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</p:grpSp>
      </p:grpSp>
      <p:grpSp>
        <p:nvGrpSpPr>
          <p:cNvPr id="88" name="群組 87"/>
          <p:cNvGrpSpPr/>
          <p:nvPr/>
        </p:nvGrpSpPr>
        <p:grpSpPr>
          <a:xfrm>
            <a:off x="253285" y="4288947"/>
            <a:ext cx="2339102" cy="2020699"/>
            <a:chOff x="253285" y="3870439"/>
            <a:chExt cx="2339102" cy="202069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EC35FD7-7AE0-4FB9-AE13-173DD58C558C}"/>
                </a:ext>
              </a:extLst>
            </p:cNvPr>
            <p:cNvGrpSpPr/>
            <p:nvPr/>
          </p:nvGrpSpPr>
          <p:grpSpPr bwMode="auto">
            <a:xfrm>
              <a:off x="384135" y="3870439"/>
              <a:ext cx="1978660" cy="1626235"/>
              <a:chOff x="0" y="0"/>
              <a:chExt cx="2323491" cy="2406650"/>
            </a:xfrm>
          </p:grpSpPr>
          <p:pic>
            <p:nvPicPr>
              <p:cNvPr id="11" name="Picture 8">
                <a:extLst>
                  <a:ext uri="{FF2B5EF4-FFF2-40B4-BE49-F238E27FC236}">
                    <a16:creationId xmlns:a16="http://schemas.microsoft.com/office/drawing/2014/main" id="{28AA4FB8-A095-4557-9B24-5EEA1B52FF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323491" cy="240665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</a:extLst>
            </p:spPr>
          </p:pic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152E084B-7301-4F44-8086-22922174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063" y="21584"/>
                <a:ext cx="1225612" cy="824003"/>
              </a:xfrm>
              <a:prstGeom prst="ellips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53285" y="5583361"/>
              <a:ext cx="23391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1400" b="1" dirty="0">
                  <a:latin typeface="Microsoft YaHei"/>
                  <a:ea typeface="微軟正黑體"/>
                </a:rPr>
                <a:t>影響信號</a:t>
              </a:r>
              <a:r>
                <a:rPr lang="zh-TW" altLang="en-US" sz="1400" b="1" dirty="0" smtClean="0">
                  <a:latin typeface="Microsoft YaHei"/>
                  <a:ea typeface="微軟正黑體"/>
                </a:rPr>
                <a:t>傳輸導致</a:t>
              </a:r>
              <a:r>
                <a:rPr lang="zh-TW" altLang="en-US" sz="1400" b="1" dirty="0">
                  <a:latin typeface="Microsoft YaHei"/>
                  <a:ea typeface="微軟正黑體"/>
                </a:rPr>
                <a:t>電路中斷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/>
                <a:ea typeface="微軟正黑體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8271590" y="373597"/>
            <a:ext cx="2917239" cy="1940088"/>
            <a:chOff x="7206188" y="1007663"/>
            <a:chExt cx="2917239" cy="1940088"/>
          </a:xfrm>
        </p:grpSpPr>
        <p:pic>
          <p:nvPicPr>
            <p:cNvPr id="9" name="圖片 8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188" y="1438385"/>
              <a:ext cx="2917239" cy="1509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39" name="群組 38"/>
            <p:cNvGrpSpPr/>
            <p:nvPr/>
          </p:nvGrpSpPr>
          <p:grpSpPr>
            <a:xfrm>
              <a:off x="7206188" y="1007663"/>
              <a:ext cx="2917239" cy="307777"/>
              <a:chOff x="8307439" y="1264498"/>
              <a:chExt cx="1908000" cy="307777"/>
            </a:xfrm>
          </p:grpSpPr>
          <p:sp>
            <p:nvSpPr>
              <p:cNvPr id="40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8307439" y="1264499"/>
                <a:ext cx="1908000" cy="275262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853388" y="1264498"/>
                <a:ext cx="8161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400" b="1" noProof="0" dirty="0" smtClean="0">
                    <a:solidFill>
                      <a:schemeClr val="bg1"/>
                    </a:solidFill>
                    <a:latin typeface="Microsoft YaHei"/>
                    <a:ea typeface="微軟正黑體"/>
                  </a:rPr>
                  <a:t>R</a:t>
                </a:r>
                <a:r>
                  <a:rPr kumimoji="0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/>
                    <a:ea typeface="微軟正黑體"/>
                    <a:cs typeface="+mn-cs"/>
                  </a:rPr>
                  <a:t>T warpage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</p:grpSp>
      </p:grpSp>
      <p:grpSp>
        <p:nvGrpSpPr>
          <p:cNvPr id="45" name="群組 44"/>
          <p:cNvGrpSpPr/>
          <p:nvPr/>
        </p:nvGrpSpPr>
        <p:grpSpPr>
          <a:xfrm>
            <a:off x="384135" y="1007663"/>
            <a:ext cx="3353835" cy="307777"/>
            <a:chOff x="8307439" y="1264498"/>
            <a:chExt cx="1908000" cy="307777"/>
          </a:xfrm>
        </p:grpSpPr>
        <p:sp>
          <p:nvSpPr>
            <p:cNvPr id="46" name="矩形: 圓角 30">
              <a:extLst>
                <a:ext uri="{FF2B5EF4-FFF2-40B4-BE49-F238E27FC236}">
                  <a16:creationId xmlns:a16="http://schemas.microsoft.com/office/drawing/2014/main" id="{E74654C7-CD33-428E-A3F3-D55B92FB951C}"/>
                </a:ext>
              </a:extLst>
            </p:cNvPr>
            <p:cNvSpPr/>
            <p:nvPr/>
          </p:nvSpPr>
          <p:spPr>
            <a:xfrm>
              <a:off x="8307439" y="1264499"/>
              <a:ext cx="1908000" cy="27526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711427" y="1264498"/>
              <a:ext cx="11264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YaHei"/>
                  <a:ea typeface="微軟正黑體"/>
                </a:rPr>
                <a:t>產品熱製程後產生型變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23EA509-2CDF-420E-83B9-044441704B18}"/>
              </a:ext>
            </a:extLst>
          </p:cNvPr>
          <p:cNvCxnSpPr>
            <a:cxnSpLocks/>
          </p:cNvCxnSpPr>
          <p:nvPr/>
        </p:nvCxnSpPr>
        <p:spPr>
          <a:xfrm>
            <a:off x="4415339" y="1145295"/>
            <a:ext cx="0" cy="2101244"/>
          </a:xfrm>
          <a:prstGeom prst="line">
            <a:avLst/>
          </a:prstGeom>
          <a:ln w="57150"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378466" y="4284432"/>
            <a:ext cx="1971040" cy="2034541"/>
            <a:chOff x="3798417" y="3859644"/>
            <a:chExt cx="1971040" cy="2034541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00F6546A-05C1-4A00-A374-D170559B839D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417" y="3859644"/>
              <a:ext cx="1971040" cy="163703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</a:extLst>
          </p:spPr>
        </p:pic>
        <p:sp>
          <p:nvSpPr>
            <p:cNvPr id="58" name="矩形 57"/>
            <p:cNvSpPr/>
            <p:nvPr/>
          </p:nvSpPr>
          <p:spPr>
            <a:xfrm>
              <a:off x="3883690" y="5586408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1400" b="1" dirty="0" smtClean="0">
                  <a:latin typeface="Microsoft YaHei"/>
                  <a:ea typeface="微軟正黑體"/>
                </a:rPr>
                <a:t>功能異常與</a:t>
              </a:r>
              <a:r>
                <a:rPr lang="zh-TW" altLang="en-US" sz="1400" b="1" dirty="0">
                  <a:latin typeface="Microsoft YaHei"/>
                  <a:ea typeface="微軟正黑體"/>
                </a:rPr>
                <a:t>產品</a:t>
              </a:r>
              <a:r>
                <a:rPr lang="zh-TW" altLang="en-US" sz="1400" b="1" dirty="0" smtClean="0">
                  <a:latin typeface="Microsoft YaHei"/>
                  <a:ea typeface="微軟正黑體"/>
                </a:rPr>
                <a:t>失效</a:t>
              </a:r>
              <a:endParaRPr lang="en-US" altLang="zh-TW" sz="1400" b="1" dirty="0" smtClean="0">
                <a:latin typeface="Microsoft YaHei"/>
                <a:ea typeface="微軟正黑體"/>
              </a:endParaRPr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6312172" y="4284432"/>
            <a:ext cx="2003921" cy="2025214"/>
            <a:chOff x="6839941" y="3859644"/>
            <a:chExt cx="2003921" cy="2025214"/>
          </a:xfrm>
        </p:grpSpPr>
        <p:pic>
          <p:nvPicPr>
            <p:cNvPr id="14" name="圖片 13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39941" y="3859644"/>
              <a:ext cx="2003921" cy="1637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矩形 62"/>
            <p:cNvSpPr/>
            <p:nvPr/>
          </p:nvSpPr>
          <p:spPr>
            <a:xfrm>
              <a:off x="6851886" y="5577081"/>
              <a:ext cx="1980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1400" b="1" dirty="0">
                  <a:latin typeface="Microsoft YaHei"/>
                  <a:ea typeface="微軟正黑體"/>
                </a:rPr>
                <a:t>影響產品可靠性與壽命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/>
                <a:ea typeface="微軟正黑體"/>
              </a:endParaRPr>
            </a:p>
          </p:txBody>
        </p:sp>
      </p:grp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DC4556F-AEF7-4120-A134-79A2C3639971}"/>
              </a:ext>
            </a:extLst>
          </p:cNvPr>
          <p:cNvSpPr txBox="1"/>
          <p:nvPr/>
        </p:nvSpPr>
        <p:spPr>
          <a:xfrm>
            <a:off x="9730206" y="3947125"/>
            <a:ext cx="146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成本上升</a:t>
            </a:r>
            <a:endParaRPr lang="zh-TW" altLang="en-US" sz="2400" b="1" dirty="0">
              <a:solidFill>
                <a:srgbClr val="ED7D3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903777" y="4498477"/>
            <a:ext cx="1652859" cy="974762"/>
          </a:xfrm>
          <a:prstGeom prst="rect">
            <a:avLst/>
          </a:prstGeom>
          <a:noFill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4196" y="5503376"/>
            <a:ext cx="952500" cy="9525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861" y="2403419"/>
            <a:ext cx="2917239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1590" y="2408429"/>
            <a:ext cx="2917239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0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0.1497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316758" y="5249901"/>
            <a:ext cx="5865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JMP </a:t>
            </a:r>
            <a:r>
              <a:rPr lang="zh-TW" altLang="en-US" dirty="0"/>
              <a:t>分析前三關鍵因子：</a:t>
            </a:r>
            <a:r>
              <a:rPr lang="en-US" altLang="zh-TW" dirty="0">
                <a:solidFill>
                  <a:srgbClr val="0000FF"/>
                </a:solidFill>
              </a:rPr>
              <a:t>HS </a:t>
            </a:r>
            <a:r>
              <a:rPr lang="en-US" altLang="zh-TW" dirty="0" smtClean="0">
                <a:solidFill>
                  <a:srgbClr val="0000FF"/>
                </a:solidFill>
              </a:rPr>
              <a:t>THK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ADH type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HS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JMP </a:t>
            </a:r>
            <a:r>
              <a:rPr lang="zh-TW" altLang="en-US" dirty="0"/>
              <a:t>能辨識第一名因子顯著性</a:t>
            </a:r>
            <a:r>
              <a:rPr lang="zh-TW" altLang="en-US" dirty="0" smtClean="0"/>
              <a:t>，後</a:t>
            </a:r>
            <a:r>
              <a:rPr lang="zh-TW" altLang="en-US" dirty="0"/>
              <a:t>兩者影響程度區分不</a:t>
            </a:r>
            <a:r>
              <a:rPr lang="zh-TW" altLang="en-US" dirty="0" smtClean="0"/>
              <a:t>明顯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AI </a:t>
            </a:r>
            <a:r>
              <a:rPr lang="zh-TW" altLang="en-US" dirty="0"/>
              <a:t>模型識別結果與 </a:t>
            </a:r>
            <a:r>
              <a:rPr lang="en-US" altLang="zh-TW" dirty="0"/>
              <a:t>JMP </a:t>
            </a:r>
            <a:r>
              <a:rPr lang="zh-TW" altLang="en-US" dirty="0"/>
              <a:t>一致，顯示良好因子辨識</a:t>
            </a:r>
            <a:r>
              <a:rPr lang="zh-TW" altLang="en-US" dirty="0" smtClean="0"/>
              <a:t>能力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驗證 </a:t>
            </a:r>
            <a:r>
              <a:rPr lang="en-US" altLang="zh-TW" dirty="0"/>
              <a:t>AI </a:t>
            </a:r>
            <a:r>
              <a:rPr lang="zh-TW" altLang="en-US" dirty="0"/>
              <a:t>模型</a:t>
            </a:r>
            <a:r>
              <a:rPr lang="zh-TW" altLang="en-US" dirty="0" smtClean="0"/>
              <a:t>在低</a:t>
            </a:r>
            <a:r>
              <a:rPr lang="zh-TW" altLang="en-US" dirty="0"/>
              <a:t>樣本數條件下仍具準確性與可行性</a:t>
            </a:r>
            <a:endParaRPr lang="zh-TW" altLang="zh-TW" dirty="0"/>
          </a:p>
        </p:txBody>
      </p:sp>
      <p:pic>
        <p:nvPicPr>
          <p:cNvPr id="20" name="圖片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7" y="1360892"/>
            <a:ext cx="2956134" cy="1619707"/>
          </a:xfrm>
          <a:prstGeom prst="rect">
            <a:avLst/>
          </a:prstGeom>
          <a:noFill/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1" name="圖片 3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39" y="3107349"/>
            <a:ext cx="2956134" cy="1617746"/>
          </a:xfrm>
          <a:prstGeom prst="rect">
            <a:avLst/>
          </a:prstGeom>
          <a:noFill/>
        </p:spPr>
      </p:pic>
      <p:pic>
        <p:nvPicPr>
          <p:cNvPr id="32" name="圖片 3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45" y="3107349"/>
            <a:ext cx="2955566" cy="1617746"/>
          </a:xfrm>
          <a:prstGeom prst="rect">
            <a:avLst/>
          </a:prstGeom>
          <a:noFill/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805343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55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17457" y="5354015"/>
            <a:ext cx="3504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000" b="1" u="sng" dirty="0"/>
              <a:t>AI </a:t>
            </a:r>
            <a:r>
              <a:rPr lang="zh-TW" altLang="en-US" sz="2000" b="1" u="sng" dirty="0"/>
              <a:t>與 </a:t>
            </a:r>
            <a:r>
              <a:rPr lang="en-US" altLang="zh-TW" sz="2000" b="1" u="sng" dirty="0"/>
              <a:t>JMP </a:t>
            </a:r>
            <a:r>
              <a:rPr lang="zh-TW" altLang="en-US" sz="2000" b="1" u="sng" dirty="0"/>
              <a:t>分析</a:t>
            </a:r>
            <a:r>
              <a:rPr lang="zh-TW" altLang="en-US" sz="2400" b="1" u="sng" dirty="0">
                <a:solidFill>
                  <a:srgbClr val="0000FF"/>
                </a:solidFill>
              </a:rPr>
              <a:t>高度</a:t>
            </a:r>
            <a:r>
              <a:rPr lang="zh-TW" altLang="en-US" sz="2400" b="1" u="sng" dirty="0" smtClean="0">
                <a:solidFill>
                  <a:srgbClr val="0000FF"/>
                </a:solidFill>
              </a:rPr>
              <a:t>一致</a:t>
            </a:r>
            <a:r>
              <a:rPr lang="zh-TW" altLang="en-US" sz="2000" b="1" u="sng" dirty="0" smtClean="0"/>
              <a:t>，</a:t>
            </a:r>
            <a:endParaRPr lang="en-US" altLang="zh-TW" sz="2000" b="1" u="sng" dirty="0" smtClean="0"/>
          </a:p>
          <a:p>
            <a:r>
              <a:rPr lang="zh-TW" altLang="en-US" sz="2000" b="1" u="sng" dirty="0" smtClean="0"/>
              <a:t>驗證低樣本下的可行性</a:t>
            </a:r>
            <a:endParaRPr lang="en-US" altLang="zh-TW" sz="2000" b="1" u="sng" dirty="0" smtClean="0"/>
          </a:p>
        </p:txBody>
      </p:sp>
      <p:pic>
        <p:nvPicPr>
          <p:cNvPr id="21" name="圖片 2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45" y="1351996"/>
            <a:ext cx="2956100" cy="16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67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308212" y="5249901"/>
            <a:ext cx="6277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使用 </a:t>
            </a:r>
            <a:r>
              <a:rPr lang="en-US" altLang="zh-TW" sz="1400" dirty="0"/>
              <a:t>102 </a:t>
            </a:r>
            <a:r>
              <a:rPr lang="zh-TW" altLang="en-US" sz="1400" dirty="0"/>
              <a:t>組完整</a:t>
            </a:r>
            <a:r>
              <a:rPr lang="zh-TW" altLang="en-US" sz="1400" dirty="0" smtClean="0"/>
              <a:t>資料預測</a:t>
            </a:r>
            <a:r>
              <a:rPr lang="zh-TW" altLang="en-US" sz="1400" dirty="0"/>
              <a:t>不同溫度下的翹曲</a:t>
            </a:r>
            <a:r>
              <a:rPr lang="zh-TW" altLang="en-US" sz="1400" dirty="0" smtClean="0"/>
              <a:t>情形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JMP </a:t>
            </a:r>
            <a:r>
              <a:rPr lang="zh-TW" altLang="en-US" sz="1400" dirty="0"/>
              <a:t>分析關鍵</a:t>
            </a:r>
            <a:r>
              <a:rPr lang="zh-TW" altLang="en-US" sz="1400" dirty="0" smtClean="0"/>
              <a:t>因子：</a:t>
            </a:r>
            <a:r>
              <a:rPr lang="en-US" altLang="zh-TW" sz="1400" dirty="0">
                <a:solidFill>
                  <a:srgbClr val="0000FF"/>
                </a:solidFill>
              </a:rPr>
              <a:t>HS </a:t>
            </a:r>
            <a:r>
              <a:rPr lang="en-US" altLang="zh-TW" sz="1400" dirty="0" smtClean="0">
                <a:solidFill>
                  <a:srgbClr val="0000FF"/>
                </a:solidFill>
              </a:rPr>
              <a:t>THK</a:t>
            </a:r>
            <a:r>
              <a:rPr lang="en-US" altLang="zh-TW" sz="1400" dirty="0">
                <a:solidFill>
                  <a:srgbClr val="0000FF"/>
                </a:solidFill>
              </a:rPr>
              <a:t>&gt;</a:t>
            </a:r>
            <a:r>
              <a:rPr lang="en-US" altLang="zh-TW" sz="1400" dirty="0" smtClean="0">
                <a:solidFill>
                  <a:srgbClr val="0000FF"/>
                </a:solidFill>
              </a:rPr>
              <a:t>ADH type</a:t>
            </a:r>
            <a:r>
              <a:rPr lang="en-US" altLang="zh-TW" sz="1400" dirty="0">
                <a:solidFill>
                  <a:srgbClr val="0000FF"/>
                </a:solidFill>
              </a:rPr>
              <a:t>&gt;</a:t>
            </a:r>
            <a:r>
              <a:rPr lang="en-US" altLang="zh-TW" sz="1400" dirty="0" smtClean="0">
                <a:solidFill>
                  <a:srgbClr val="0000FF"/>
                </a:solidFill>
              </a:rPr>
              <a:t>HS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zh-TW" altLang="en-US" sz="1400" dirty="0" smtClean="0"/>
              <a:t>，結果</a:t>
            </a:r>
            <a:r>
              <a:rPr lang="zh-TW" altLang="en-US" sz="1400" dirty="0"/>
              <a:t>具高度</a:t>
            </a:r>
            <a:r>
              <a:rPr lang="zh-TW" altLang="en-US" sz="1400" dirty="0" smtClean="0"/>
              <a:t>可信度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AI </a:t>
            </a:r>
            <a:r>
              <a:rPr lang="zh-TW" altLang="en-US" sz="1400" dirty="0"/>
              <a:t>模型在相同條件下識別出相同三大</a:t>
            </a:r>
            <a:r>
              <a:rPr lang="zh-TW" altLang="en-US" sz="1400" dirty="0" smtClean="0"/>
              <a:t>因子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顯示 </a:t>
            </a:r>
            <a:r>
              <a:rPr lang="en-US" altLang="zh-TW" sz="1400" dirty="0"/>
              <a:t>AI </a:t>
            </a:r>
            <a:r>
              <a:rPr lang="zh-TW" altLang="en-US" sz="1400" dirty="0"/>
              <a:t>模型</a:t>
            </a:r>
            <a:r>
              <a:rPr lang="zh-TW" altLang="en-US" sz="1400" dirty="0" smtClean="0"/>
              <a:t>具備高</a:t>
            </a:r>
            <a:r>
              <a:rPr lang="zh-TW" altLang="en-US" sz="1400" dirty="0"/>
              <a:t>準確性與</a:t>
            </a:r>
            <a:r>
              <a:rPr lang="zh-TW" altLang="en-US" sz="1400" dirty="0" smtClean="0"/>
              <a:t>可靠性的</a:t>
            </a:r>
            <a:r>
              <a:rPr lang="zh-TW" altLang="en-US" sz="1400" dirty="0"/>
              <a:t>因子識別能力</a:t>
            </a:r>
            <a:endParaRPr lang="zh-TW" altLang="zh-TW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805343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102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08911" y="5354015"/>
            <a:ext cx="3504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000" b="1" u="sng" dirty="0"/>
              <a:t>AI </a:t>
            </a:r>
            <a:r>
              <a:rPr lang="zh-TW" altLang="en-US" sz="2000" b="1" u="sng" dirty="0"/>
              <a:t>與 </a:t>
            </a:r>
            <a:r>
              <a:rPr lang="en-US" altLang="zh-TW" sz="2000" b="1" u="sng" dirty="0"/>
              <a:t>JMP </a:t>
            </a:r>
            <a:r>
              <a:rPr lang="zh-TW" altLang="en-US" sz="2000" b="1" u="sng" dirty="0"/>
              <a:t>分析</a:t>
            </a:r>
            <a:r>
              <a:rPr lang="zh-TW" altLang="en-US" sz="2400" b="1" u="sng" dirty="0">
                <a:solidFill>
                  <a:srgbClr val="0000FF"/>
                </a:solidFill>
              </a:rPr>
              <a:t>結果一致</a:t>
            </a:r>
            <a:r>
              <a:rPr lang="zh-TW" altLang="en-US" sz="2000" b="1" u="sng" dirty="0" smtClean="0"/>
              <a:t>，</a:t>
            </a:r>
            <a:endParaRPr lang="en-US" altLang="zh-TW" sz="2000" b="1" u="sng" dirty="0" smtClean="0"/>
          </a:p>
          <a:p>
            <a:r>
              <a:rPr lang="zh-TW" altLang="en-US" sz="2000" b="1" u="sng" dirty="0" smtClean="0"/>
              <a:t>驗證</a:t>
            </a:r>
            <a:r>
              <a:rPr lang="zh-TW" altLang="en-US" sz="2000" b="1" u="sng" dirty="0"/>
              <a:t>因子識別準確性</a:t>
            </a:r>
            <a:endParaRPr lang="en-US" altLang="zh-TW" sz="2000" b="1" u="sng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73" y="1360891"/>
            <a:ext cx="2955600" cy="1616400"/>
          </a:xfrm>
          <a:prstGeom prst="rect">
            <a:avLst/>
          </a:prstGeom>
          <a:noFill/>
        </p:spPr>
      </p:pic>
      <p:pic>
        <p:nvPicPr>
          <p:cNvPr id="24" name="圖片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73" y="3105195"/>
            <a:ext cx="2955600" cy="1619900"/>
          </a:xfrm>
          <a:prstGeom prst="rect">
            <a:avLst/>
          </a:prstGeom>
          <a:noFill/>
        </p:spPr>
      </p:pic>
      <p:pic>
        <p:nvPicPr>
          <p:cNvPr id="26" name="圖片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45" y="3105195"/>
            <a:ext cx="2956100" cy="1619900"/>
          </a:xfrm>
          <a:prstGeom prst="rect">
            <a:avLst/>
          </a:prstGeom>
          <a:noFill/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/>
          <p:nvPr/>
        </p:nvPicPr>
        <p:blipFill>
          <a:blip r:embed="rId6"/>
          <a:stretch>
            <a:fillRect/>
          </a:stretch>
        </p:blipFill>
        <p:spPr>
          <a:xfrm>
            <a:off x="3536979" y="1360891"/>
            <a:ext cx="2955566" cy="1619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69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217114" y="5249901"/>
            <a:ext cx="53623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dirty="0"/>
              <a:t>44 </a:t>
            </a:r>
            <a:r>
              <a:rPr lang="zh-TW" altLang="en-US" dirty="0"/>
              <a:t>組原始資料進行資料擴</a:t>
            </a:r>
            <a:r>
              <a:rPr lang="zh-TW" altLang="en-US" dirty="0" smtClean="0"/>
              <a:t>增建立 </a:t>
            </a:r>
            <a:r>
              <a:rPr lang="en-US" altLang="zh-TW" dirty="0"/>
              <a:t>AI </a:t>
            </a:r>
            <a:r>
              <a:rPr lang="zh-TW" altLang="en-US" dirty="0"/>
              <a:t>生成式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AI </a:t>
            </a:r>
            <a:r>
              <a:rPr lang="zh-TW" altLang="en-US" dirty="0"/>
              <a:t>模型識別關鍵因子：</a:t>
            </a:r>
            <a:r>
              <a:rPr lang="en-US" altLang="zh-TW" dirty="0">
                <a:solidFill>
                  <a:srgbClr val="0000FF"/>
                </a:solidFill>
              </a:rPr>
              <a:t>HS </a:t>
            </a:r>
            <a:r>
              <a:rPr lang="en-US" altLang="zh-TW" dirty="0" smtClean="0">
                <a:solidFill>
                  <a:srgbClr val="0000FF"/>
                </a:solidFill>
              </a:rPr>
              <a:t>THK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ADH type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HS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結果</a:t>
            </a:r>
            <a:r>
              <a:rPr lang="zh-TW" altLang="en-US" dirty="0"/>
              <a:t>與 </a:t>
            </a:r>
            <a:r>
              <a:rPr lang="en-US" altLang="zh-TW" dirty="0"/>
              <a:t>JMP </a:t>
            </a:r>
            <a:r>
              <a:rPr lang="zh-TW" altLang="en-US" dirty="0"/>
              <a:t>使用完整資料所得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驗證</a:t>
            </a:r>
            <a:r>
              <a:rPr lang="zh-TW" altLang="en-US" dirty="0"/>
              <a:t>資料擴增策略</a:t>
            </a:r>
            <a:r>
              <a:rPr lang="zh-TW" altLang="en-US" dirty="0" smtClean="0"/>
              <a:t>在小樣</a:t>
            </a:r>
            <a:r>
              <a:rPr lang="zh-TW" altLang="en-US" dirty="0"/>
              <a:t>本條件下的可行性與有效性</a:t>
            </a:r>
            <a:endParaRPr lang="zh-TW" altLang="zh-TW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796539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796539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800614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484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08911" y="5526899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2000" b="1" u="sng" dirty="0"/>
              <a:t>資料擴增助攻 </a:t>
            </a:r>
            <a:r>
              <a:rPr lang="en-US" altLang="zh-TW" sz="2000" b="1" u="sng" dirty="0"/>
              <a:t>AI </a:t>
            </a:r>
            <a:r>
              <a:rPr lang="zh-TW" altLang="en-US" sz="2000" b="1" u="sng" dirty="0"/>
              <a:t>精準識別關鍵因子</a:t>
            </a:r>
            <a:endParaRPr lang="en-US" altLang="zh-TW" sz="2000" b="1" u="sng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41" y="1361060"/>
            <a:ext cx="5073655" cy="1619540"/>
          </a:xfrm>
          <a:prstGeom prst="rect">
            <a:avLst/>
          </a:prstGeom>
          <a:noFill/>
        </p:spPr>
      </p:pic>
      <p:pic>
        <p:nvPicPr>
          <p:cNvPr id="20" name="圖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41" y="3107350"/>
            <a:ext cx="5073655" cy="1617746"/>
          </a:xfrm>
          <a:prstGeom prst="rect">
            <a:avLst/>
          </a:prstGeom>
          <a:noFill/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6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217114" y="5249901"/>
            <a:ext cx="53623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dirty="0"/>
              <a:t>44 </a:t>
            </a:r>
            <a:r>
              <a:rPr lang="zh-TW" altLang="en-US" dirty="0"/>
              <a:t>組原始資料進行資料擴</a:t>
            </a:r>
            <a:r>
              <a:rPr lang="zh-TW" altLang="en-US" dirty="0" smtClean="0"/>
              <a:t>增建立 </a:t>
            </a:r>
            <a:r>
              <a:rPr lang="en-US" altLang="zh-TW" dirty="0"/>
              <a:t>AI </a:t>
            </a:r>
            <a:r>
              <a:rPr lang="zh-TW" altLang="en-US" dirty="0"/>
              <a:t>生成式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AI </a:t>
            </a:r>
            <a:r>
              <a:rPr lang="zh-TW" altLang="en-US" dirty="0"/>
              <a:t>模型識別關鍵因子：</a:t>
            </a:r>
            <a:r>
              <a:rPr lang="en-US" altLang="zh-TW" dirty="0">
                <a:solidFill>
                  <a:srgbClr val="0000FF"/>
                </a:solidFill>
              </a:rPr>
              <a:t>HS </a:t>
            </a:r>
            <a:r>
              <a:rPr lang="en-US" altLang="zh-TW" dirty="0" smtClean="0">
                <a:solidFill>
                  <a:srgbClr val="0000FF"/>
                </a:solidFill>
              </a:rPr>
              <a:t>THK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ADH type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HS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結果</a:t>
            </a:r>
            <a:r>
              <a:rPr lang="zh-TW" altLang="en-US" dirty="0"/>
              <a:t>與 </a:t>
            </a:r>
            <a:r>
              <a:rPr lang="en-US" altLang="zh-TW" dirty="0"/>
              <a:t>JMP </a:t>
            </a:r>
            <a:r>
              <a:rPr lang="zh-TW" altLang="en-US" dirty="0"/>
              <a:t>使用完整資料所得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驗證</a:t>
            </a:r>
            <a:r>
              <a:rPr lang="zh-TW" altLang="en-US" dirty="0"/>
              <a:t>資料擴增策略</a:t>
            </a:r>
            <a:r>
              <a:rPr lang="zh-TW" altLang="en-US" dirty="0" smtClean="0"/>
              <a:t>在小樣</a:t>
            </a:r>
            <a:r>
              <a:rPr lang="zh-TW" altLang="en-US" dirty="0"/>
              <a:t>本條件下的可行性與有效性</a:t>
            </a:r>
            <a:endParaRPr lang="zh-TW" altLang="zh-TW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310765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310765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14840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484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08911" y="5526899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2000" b="1" u="sng" dirty="0"/>
              <a:t>資料擴增助攻 </a:t>
            </a:r>
            <a:r>
              <a:rPr lang="en-US" altLang="zh-TW" sz="2000" b="1" u="sng" dirty="0"/>
              <a:t>AI </a:t>
            </a:r>
            <a:r>
              <a:rPr lang="zh-TW" altLang="en-US" sz="2000" b="1" u="sng" dirty="0"/>
              <a:t>精準識別關鍵因子</a:t>
            </a:r>
            <a:endParaRPr lang="en-US" altLang="zh-TW" sz="2000" b="1" u="sng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7" y="1361060"/>
            <a:ext cx="5073655" cy="1619540"/>
          </a:xfrm>
          <a:prstGeom prst="rect">
            <a:avLst/>
          </a:prstGeom>
          <a:noFill/>
        </p:spPr>
      </p:pic>
      <p:pic>
        <p:nvPicPr>
          <p:cNvPr id="20" name="圖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7" y="3107350"/>
            <a:ext cx="5073655" cy="1617746"/>
          </a:xfrm>
          <a:prstGeom prst="rect">
            <a:avLst/>
          </a:prstGeom>
          <a:noFill/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1920" y="1146512"/>
            <a:ext cx="11755279" cy="553942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9" y="1652899"/>
            <a:ext cx="6161992" cy="3756212"/>
          </a:xfrm>
          <a:prstGeom prst="rect">
            <a:avLst/>
          </a:prstGeom>
          <a:noFill/>
          <a:ln w="57150">
            <a:solidFill>
              <a:srgbClr val="6464F2"/>
            </a:solidFill>
          </a:ln>
        </p:spPr>
      </p:pic>
      <p:pic>
        <p:nvPicPr>
          <p:cNvPr id="3078" name="Picture 6" descr="Download Free Time Saving Icons in PNG &amp;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69" y="23979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314840" y="9595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實際導入驗證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14840" y="1377343"/>
            <a:ext cx="900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 smtClean="0"/>
              <a:t>進行與</a:t>
            </a:r>
            <a:r>
              <a:rPr lang="zh-TW" altLang="en-US" dirty="0"/>
              <a:t>主研究相同的實驗設計與分析流程，包含資料拆分、機器學習建模、關鍵因子篩選等</a:t>
            </a:r>
            <a:r>
              <a:rPr lang="zh-TW" altLang="en-US" dirty="0" smtClean="0"/>
              <a:t>步驟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433095" y="5754846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1800" b="1" dirty="0"/>
              <a:t>成功將原始資料量大幅下降，同時維持關鍵因子識別的準確性，並有效縮短模擬所需</a:t>
            </a:r>
            <a:r>
              <a:rPr lang="zh-TW" altLang="en-US" sz="1800" b="1" dirty="0" smtClean="0"/>
              <a:t>時間</a:t>
            </a:r>
            <a:endParaRPr lang="zh-TW" altLang="zh-TW" sz="1800" b="1" dirty="0"/>
          </a:p>
        </p:txBody>
      </p:sp>
      <p:sp>
        <p:nvSpPr>
          <p:cNvPr id="23" name="向右箭號 22"/>
          <p:cNvSpPr/>
          <p:nvPr/>
        </p:nvSpPr>
        <p:spPr>
          <a:xfrm>
            <a:off x="423896" y="5666122"/>
            <a:ext cx="909322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6" y="4396863"/>
            <a:ext cx="5926570" cy="866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群組 9"/>
          <p:cNvGrpSpPr/>
          <p:nvPr/>
        </p:nvGrpSpPr>
        <p:grpSpPr>
          <a:xfrm>
            <a:off x="423896" y="1795369"/>
            <a:ext cx="3375542" cy="1894667"/>
            <a:chOff x="4947211" y="295835"/>
            <a:chExt cx="6249707" cy="189466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7211" y="295835"/>
              <a:ext cx="6249707" cy="1894667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296" y="295835"/>
              <a:ext cx="638264" cy="200053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3961571" y="1795369"/>
            <a:ext cx="3735729" cy="1894667"/>
          </a:xfrm>
          <a:prstGeom prst="rect">
            <a:avLst/>
          </a:prstGeom>
          <a:noFill/>
          <a:ln w="28575">
            <a:solidFill>
              <a:srgbClr val="5054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7859433" y="1795369"/>
            <a:ext cx="3735729" cy="1894667"/>
          </a:xfrm>
          <a:prstGeom prst="rect">
            <a:avLst/>
          </a:prstGeom>
          <a:noFill/>
          <a:ln w="28575">
            <a:solidFill>
              <a:srgbClr val="5054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5508444" y="25113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727297" y="251139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314840" y="384054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結果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78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5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b="1" dirty="0">
                <a:solidFill>
                  <a:srgbClr val="959595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959595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sz="1600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D7105F8-190A-1BD6-559F-668051D6106F}"/>
              </a:ext>
            </a:extLst>
          </p:cNvPr>
          <p:cNvSpPr txBox="1"/>
          <p:nvPr/>
        </p:nvSpPr>
        <p:spPr>
          <a:xfrm>
            <a:off x="314840" y="1563450"/>
            <a:ext cx="115185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本研究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Forest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最適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合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低組數資料找出關鍵因子的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傳統方法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(JMP)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需至少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102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組資料才能準確識別影響翹曲的關鍵因子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不使用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diffusion 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55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資料才能達成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，較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傳統方法節省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57%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的模擬組數，使模擬時間縮短至少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筆資料搭配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diffusion</a:t>
            </a:r>
            <a:r>
              <a:rPr lang="zh-TW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484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組數據後，使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模型的識別能力更為穩定，並與傳統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JMP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分析結果一致，驗證了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在翹曲預測上的可行性。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7105F8-190A-1BD6-559F-668051D6106F}"/>
              </a:ext>
            </a:extLst>
          </p:cNvPr>
          <p:cNvSpPr txBox="1"/>
          <p:nvPr/>
        </p:nvSpPr>
        <p:spPr>
          <a:xfrm>
            <a:off x="314839" y="1006360"/>
            <a:ext cx="11733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lvl="0" indent="-342900">
              <a:lnSpc>
                <a:spcPct val="150000"/>
              </a:lnSpc>
              <a:buFont typeface="+mj-lt"/>
              <a:buAutoNum type="arabicPeriod"/>
              <a:defRPr sz="16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zh-TW" altLang="zh-TW" dirty="0"/>
              <a:t>本研究證明</a:t>
            </a:r>
            <a:r>
              <a:rPr lang="en-US" altLang="zh-TW" dirty="0"/>
              <a:t>AI</a:t>
            </a:r>
            <a:r>
              <a:rPr lang="zh-TW" altLang="zh-TW" dirty="0"/>
              <a:t>技術可有效應用於翹曲預測，提升</a:t>
            </a:r>
            <a:r>
              <a:rPr lang="en-US" altLang="zh-TW" dirty="0"/>
              <a:t>CAE</a:t>
            </a:r>
            <a:r>
              <a:rPr lang="zh-TW" altLang="zh-TW" dirty="0"/>
              <a:t>模擬效率，減少過多</a:t>
            </a:r>
            <a:r>
              <a:rPr lang="en-US" altLang="zh-TW" dirty="0"/>
              <a:t>DOE</a:t>
            </a:r>
            <a:r>
              <a:rPr lang="zh-TW" altLang="zh-TW" dirty="0"/>
              <a:t>測試所需的時間與資源，並降低設計驗證成本</a:t>
            </a:r>
            <a:r>
              <a:rPr lang="zh-TW" altLang="zh-TW" dirty="0" smtClean="0"/>
              <a:t>。</a:t>
            </a:r>
            <a:endParaRPr lang="zh-TW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3498209" y="49495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要加一句話帶出整個專案的價值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1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未來與展望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D7105F8-190A-1BD6-559F-668051D6106F}"/>
              </a:ext>
            </a:extLst>
          </p:cNvPr>
          <p:cNvSpPr txBox="1"/>
          <p:nvPr/>
        </p:nvSpPr>
        <p:spPr>
          <a:xfrm>
            <a:off x="314840" y="1008972"/>
            <a:ext cx="330690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lvl="0" indent="-342900">
              <a:lnSpc>
                <a:spcPct val="150000"/>
              </a:lnSpc>
              <a:buFont typeface="+mj-lt"/>
              <a:buAutoNum type="arabicPeriod"/>
              <a:defRPr sz="16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zh-TW" sz="1800" dirty="0"/>
              <a:t>提升模型的可解釋</a:t>
            </a:r>
            <a:r>
              <a:rPr lang="zh-TW" altLang="zh-TW" sz="1800" dirty="0" smtClean="0"/>
              <a:t>性</a:t>
            </a:r>
            <a:endParaRPr lang="zh-TW" altLang="zh-TW" sz="1800" dirty="0"/>
          </a:p>
          <a:p>
            <a:r>
              <a:rPr lang="zh-TW" altLang="zh-TW" sz="1800" dirty="0"/>
              <a:t>擴展至其他半導體製程</a:t>
            </a:r>
            <a:r>
              <a:rPr lang="zh-TW" altLang="zh-TW" sz="1800" dirty="0" smtClean="0"/>
              <a:t>應用</a:t>
            </a:r>
            <a:endParaRPr lang="zh-TW" altLang="zh-TW" sz="1800" dirty="0"/>
          </a:p>
          <a:p>
            <a:r>
              <a:rPr lang="zh-TW" altLang="zh-TW" sz="1800" dirty="0"/>
              <a:t>優化</a:t>
            </a:r>
            <a:r>
              <a:rPr lang="en-US" altLang="zh-TW" sz="1800" dirty="0"/>
              <a:t>AI</a:t>
            </a:r>
            <a:r>
              <a:rPr lang="zh-TW" altLang="zh-TW" sz="1800" dirty="0"/>
              <a:t>模型與</a:t>
            </a:r>
            <a:r>
              <a:rPr lang="zh-TW" altLang="zh-TW" sz="1800" dirty="0" smtClean="0"/>
              <a:t>參數</a:t>
            </a:r>
            <a:endParaRPr lang="zh-TW" altLang="zh-TW" sz="1800" dirty="0"/>
          </a:p>
        </p:txBody>
      </p:sp>
    </p:spTree>
    <p:extLst>
      <p:ext uri="{BB962C8B-B14F-4D97-AF65-F5344CB8AC3E}">
        <p14:creationId xmlns:p14="http://schemas.microsoft.com/office/powerpoint/2010/main" val="3502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4384730" y="3013502"/>
            <a:ext cx="3422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Thank </a:t>
            </a:r>
            <a:r>
              <a:rPr lang="en-US" altLang="zh-TW" sz="48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you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009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箭號: 向右 266">
            <a:extLst>
              <a:ext uri="{FF2B5EF4-FFF2-40B4-BE49-F238E27FC236}">
                <a16:creationId xmlns:a16="http://schemas.microsoft.com/office/drawing/2014/main" id="{72DF2990-2FAD-44C9-AF84-DA8ECCF911E4}"/>
              </a:ext>
            </a:extLst>
          </p:cNvPr>
          <p:cNvSpPr/>
          <p:nvPr/>
        </p:nvSpPr>
        <p:spPr>
          <a:xfrm>
            <a:off x="273136" y="1055801"/>
            <a:ext cx="3292564" cy="339366"/>
          </a:xfrm>
          <a:prstGeom prst="rightArrow">
            <a:avLst>
              <a:gd name="adj1" fmla="val 34074"/>
              <a:gd name="adj2" fmla="val 103088"/>
            </a:avLst>
          </a:prstGeom>
          <a:solidFill>
            <a:srgbClr val="5054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改善方法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41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249081" y="1735022"/>
            <a:ext cx="3240740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303103" y="181789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傳統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NPI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矩形: 圓角 25">
            <a:extLst>
              <a:ext uri="{FF2B5EF4-FFF2-40B4-BE49-F238E27FC236}">
                <a16:creationId xmlns:a16="http://schemas.microsoft.com/office/drawing/2014/main" id="{75C3CC79-5DA5-4410-A0CB-4D3DD2CDAEED}"/>
              </a:ext>
            </a:extLst>
          </p:cNvPr>
          <p:cNvSpPr/>
          <p:nvPr/>
        </p:nvSpPr>
        <p:spPr>
          <a:xfrm>
            <a:off x="411877" y="3310732"/>
            <a:ext cx="2592000" cy="324000"/>
          </a:xfrm>
          <a:prstGeom prst="roundRect">
            <a:avLst>
              <a:gd name="adj" fmla="val 0"/>
            </a:avLst>
          </a:prstGeom>
          <a:solidFill>
            <a:srgbClr val="6464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 defTabSz="1219170">
              <a:defRPr/>
            </a:pPr>
            <a:r>
              <a:rPr lang="en-US" altLang="zh-TW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Tooling  and </a:t>
            </a: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Material prepare</a:t>
            </a:r>
            <a:endParaRPr lang="en-US" altLang="zh-TW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44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11877" y="2728918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DOE Design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45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38925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4474360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5056173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右中括弧 47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3134638" y="2941936"/>
            <a:ext cx="431061" cy="1165555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392809" y="3148538"/>
            <a:ext cx="338554" cy="752352"/>
          </a:xfrm>
          <a:prstGeom prst="rect">
            <a:avLst/>
          </a:prstGeom>
          <a:solidFill>
            <a:srgbClr val="6666FF"/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微軟正黑體"/>
                <a:cs typeface="+mn-cs"/>
              </a:rPr>
              <a:t>依經驗調整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10322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685042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26685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848670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314694" y="2165165"/>
            <a:ext cx="320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新產品導入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產品設計、試產、驗證到量產的整個導入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3" y="5482050"/>
            <a:ext cx="864612" cy="104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4" y="5555099"/>
            <a:ext cx="969548" cy="969548"/>
          </a:xfrm>
          <a:prstGeom prst="rect">
            <a:avLst/>
          </a:prstGeom>
        </p:spPr>
      </p:pic>
      <p:sp>
        <p:nvSpPr>
          <p:cNvPr id="60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314694" y="844405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DOE</a:t>
            </a:r>
          </a:p>
        </p:txBody>
      </p:sp>
    </p:spTree>
    <p:extLst>
      <p:ext uri="{BB962C8B-B14F-4D97-AF65-F5344CB8AC3E}">
        <p14:creationId xmlns:p14="http://schemas.microsoft.com/office/powerpoint/2010/main" val="127340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05" y="6345262"/>
            <a:ext cx="2238687" cy="485843"/>
          </a:xfrm>
          <a:prstGeom prst="rect">
            <a:avLst/>
          </a:prstGeom>
        </p:spPr>
      </p:pic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改善方法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73135" y="820460"/>
            <a:ext cx="11532501" cy="574707"/>
            <a:chOff x="273135" y="820460"/>
            <a:chExt cx="11532501" cy="574707"/>
          </a:xfrm>
        </p:grpSpPr>
        <p:sp>
          <p:nvSpPr>
            <p:cNvPr id="69" name="箭號: 向右 266">
              <a:extLst>
                <a:ext uri="{FF2B5EF4-FFF2-40B4-BE49-F238E27FC236}">
                  <a16:creationId xmlns:a16="http://schemas.microsoft.com/office/drawing/2014/main" id="{72DF2990-2FAD-44C9-AF84-DA8ECCF911E4}"/>
                </a:ext>
              </a:extLst>
            </p:cNvPr>
            <p:cNvSpPr/>
            <p:nvPr/>
          </p:nvSpPr>
          <p:spPr>
            <a:xfrm>
              <a:off x="7134122" y="1055801"/>
              <a:ext cx="4664677" cy="339366"/>
            </a:xfrm>
            <a:prstGeom prst="rightArrow">
              <a:avLst>
                <a:gd name="adj1" fmla="val 34074"/>
                <a:gd name="adj2" fmla="val 103088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" name="箭號: 向右 266">
              <a:extLst>
                <a:ext uri="{FF2B5EF4-FFF2-40B4-BE49-F238E27FC236}">
                  <a16:creationId xmlns:a16="http://schemas.microsoft.com/office/drawing/2014/main" id="{72DF2990-2FAD-44C9-AF84-DA8ECCF911E4}"/>
                </a:ext>
              </a:extLst>
            </p:cNvPr>
            <p:cNvSpPr/>
            <p:nvPr/>
          </p:nvSpPr>
          <p:spPr>
            <a:xfrm>
              <a:off x="273135" y="1055801"/>
              <a:ext cx="11532501" cy="339366"/>
            </a:xfrm>
            <a:prstGeom prst="rightArrow">
              <a:avLst>
                <a:gd name="adj1" fmla="val 34074"/>
                <a:gd name="adj2" fmla="val 103088"/>
              </a:avLst>
            </a:prstGeom>
            <a:gradFill>
              <a:gsLst>
                <a:gs pos="18000">
                  <a:srgbClr val="4B4BFF"/>
                </a:gs>
                <a:gs pos="68000">
                  <a:schemeClr val="bg2">
                    <a:lumMod val="90000"/>
                  </a:schemeClr>
                </a:gs>
                <a:gs pos="74000">
                  <a:srgbClr val="FFC000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" name="箭號: ＞形 479">
              <a:extLst>
                <a:ext uri="{FF2B5EF4-FFF2-40B4-BE49-F238E27FC236}">
                  <a16:creationId xmlns:a16="http://schemas.microsoft.com/office/drawing/2014/main" id="{7095CE4E-90C0-4AEE-B532-ADED9122EBD2}"/>
                </a:ext>
              </a:extLst>
            </p:cNvPr>
            <p:cNvSpPr/>
            <p:nvPr/>
          </p:nvSpPr>
          <p:spPr>
            <a:xfrm>
              <a:off x="7293359" y="1055802"/>
              <a:ext cx="1720500" cy="223012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AI</a:t>
              </a:r>
              <a:endParaRPr kumimoji="0" lang="zh-TW" altLang="en-US" sz="11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0" name="標題 2">
              <a:extLst>
                <a:ext uri="{FF2B5EF4-FFF2-40B4-BE49-F238E27FC236}">
                  <a16:creationId xmlns:a16="http://schemas.microsoft.com/office/drawing/2014/main" id="{E7E6748D-46DB-4F62-82A3-445DA34C2538}"/>
                </a:ext>
              </a:extLst>
            </p:cNvPr>
            <p:cNvSpPr txBox="1">
              <a:spLocks/>
            </p:cNvSpPr>
            <p:nvPr/>
          </p:nvSpPr>
          <p:spPr>
            <a:xfrm>
              <a:off x="8840426" y="820460"/>
              <a:ext cx="1853511" cy="508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 baseline="0">
                  <a:solidFill>
                    <a:schemeClr val="tx1"/>
                  </a:solidFill>
                  <a:latin typeface="+mn-lt"/>
                  <a:ea typeface="微軟正黑體" charset="-120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j-cs"/>
                </a:rPr>
                <a:t>AI+</a:t>
              </a:r>
              <a:r>
                <a:rPr kumimoji="0" lang="zh-TW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j-cs"/>
                </a:rPr>
                <a:t>模擬</a:t>
              </a:r>
              <a:endPara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endParaRPr>
            </a:p>
          </p:txBody>
        </p:sp>
      </p:grpSp>
      <p:sp>
        <p:nvSpPr>
          <p:cNvPr id="81" name="箭號: 向右 266">
            <a:extLst>
              <a:ext uri="{FF2B5EF4-FFF2-40B4-BE49-F238E27FC236}">
                <a16:creationId xmlns:a16="http://schemas.microsoft.com/office/drawing/2014/main" id="{72DF2990-2FAD-44C9-AF84-DA8ECCF911E4}"/>
              </a:ext>
            </a:extLst>
          </p:cNvPr>
          <p:cNvSpPr/>
          <p:nvPr/>
        </p:nvSpPr>
        <p:spPr>
          <a:xfrm>
            <a:off x="273135" y="1055801"/>
            <a:ext cx="7250181" cy="339366"/>
          </a:xfrm>
          <a:prstGeom prst="rightArrow">
            <a:avLst>
              <a:gd name="adj1" fmla="val 34074"/>
              <a:gd name="adj2" fmla="val 103088"/>
            </a:avLst>
          </a:prstGeom>
          <a:gradFill>
            <a:gsLst>
              <a:gs pos="18000">
                <a:srgbClr val="4B4BFF"/>
              </a:gs>
              <a:gs pos="68000">
                <a:schemeClr val="bg2">
                  <a:lumMod val="9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9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249081" y="1735022"/>
            <a:ext cx="3240740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303103" y="181789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傳統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NPI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1" name="矩形: 圓角 25">
            <a:extLst>
              <a:ext uri="{FF2B5EF4-FFF2-40B4-BE49-F238E27FC236}">
                <a16:creationId xmlns:a16="http://schemas.microsoft.com/office/drawing/2014/main" id="{75C3CC79-5DA5-4410-A0CB-4D3DD2CDAEED}"/>
              </a:ext>
            </a:extLst>
          </p:cNvPr>
          <p:cNvSpPr/>
          <p:nvPr/>
        </p:nvSpPr>
        <p:spPr>
          <a:xfrm>
            <a:off x="411877" y="3310732"/>
            <a:ext cx="2592000" cy="324000"/>
          </a:xfrm>
          <a:prstGeom prst="roundRect">
            <a:avLst>
              <a:gd name="adj" fmla="val 0"/>
            </a:avLst>
          </a:prstGeom>
          <a:solidFill>
            <a:srgbClr val="6464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 defTabSz="1219170">
              <a:defRPr/>
            </a:pPr>
            <a:r>
              <a:rPr lang="en-US" altLang="zh-TW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Tooling  and </a:t>
            </a: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Material prepare</a:t>
            </a:r>
            <a:endParaRPr lang="en-US" altLang="zh-TW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92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11877" y="2728918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DOE Design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93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38925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4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4474360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5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5056173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6" name="右中括弧 95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3134638" y="2941936"/>
            <a:ext cx="431061" cy="1165555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3392809" y="3148538"/>
            <a:ext cx="338554" cy="752352"/>
          </a:xfrm>
          <a:prstGeom prst="rect">
            <a:avLst/>
          </a:prstGeom>
          <a:solidFill>
            <a:srgbClr val="6666FF"/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微軟正黑體"/>
                <a:cs typeface="+mn-cs"/>
              </a:rPr>
              <a:t>依經驗調整</a:t>
            </a: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10322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685042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26685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848670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3" y="5482050"/>
            <a:ext cx="864612" cy="104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314694" y="2165165"/>
            <a:ext cx="320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新產品導入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產品設計、試產、驗證到量產的整個導入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4" y="5555099"/>
            <a:ext cx="969548" cy="969548"/>
          </a:xfrm>
          <a:prstGeom prst="rect">
            <a:avLst/>
          </a:prstGeom>
        </p:spPr>
      </p:pic>
      <p:sp>
        <p:nvSpPr>
          <p:cNvPr id="105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4229620" y="1735022"/>
            <a:ext cx="3261749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6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515065" y="2731280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CAE(Simulation)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0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275502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8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819724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9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43639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4350535" y="181789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導入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CAE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4355271" y="2156903"/>
            <a:ext cx="3080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CAE(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電腦輔助工程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電腦軟體模擬產品或工程的行為、性能、以及相關物理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086794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63101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417523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grpSp>
        <p:nvGrpSpPr>
          <p:cNvPr id="118" name="群組 117"/>
          <p:cNvGrpSpPr/>
          <p:nvPr/>
        </p:nvGrpSpPr>
        <p:grpSpPr>
          <a:xfrm>
            <a:off x="4313476" y="4920015"/>
            <a:ext cx="1060822" cy="766289"/>
            <a:chOff x="4332259" y="5721714"/>
            <a:chExt cx="1295529" cy="766289"/>
          </a:xfrm>
        </p:grpSpPr>
        <p:grpSp>
          <p:nvGrpSpPr>
            <p:cNvPr id="120" name="群組 119"/>
            <p:cNvGrpSpPr/>
            <p:nvPr/>
          </p:nvGrpSpPr>
          <p:grpSpPr>
            <a:xfrm>
              <a:off x="4332259" y="5721714"/>
              <a:ext cx="1295529" cy="766289"/>
              <a:chOff x="8264743" y="5721714"/>
              <a:chExt cx="1045024" cy="766289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模擬分析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2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259" y="5932239"/>
              <a:ext cx="1294260" cy="54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群組 123"/>
          <p:cNvGrpSpPr/>
          <p:nvPr/>
        </p:nvGrpSpPr>
        <p:grpSpPr>
          <a:xfrm>
            <a:off x="5445113" y="4920015"/>
            <a:ext cx="985541" cy="766289"/>
            <a:chOff x="5897398" y="5721714"/>
            <a:chExt cx="1295529" cy="766289"/>
          </a:xfrm>
        </p:grpSpPr>
        <p:grpSp>
          <p:nvGrpSpPr>
            <p:cNvPr id="125" name="群組 124"/>
            <p:cNvGrpSpPr/>
            <p:nvPr/>
          </p:nvGrpSpPr>
          <p:grpSpPr>
            <a:xfrm>
              <a:off x="5897398" y="5721714"/>
              <a:ext cx="1295529" cy="766289"/>
              <a:chOff x="8264743" y="5721714"/>
              <a:chExt cx="1045024" cy="766289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統計分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26" name="圖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215" y="5950524"/>
              <a:ext cx="1230416" cy="49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群組 128"/>
          <p:cNvGrpSpPr/>
          <p:nvPr/>
        </p:nvGrpSpPr>
        <p:grpSpPr>
          <a:xfrm>
            <a:off x="6501469" y="4920015"/>
            <a:ext cx="927577" cy="766289"/>
            <a:chOff x="6646230" y="5721714"/>
            <a:chExt cx="998334" cy="766289"/>
          </a:xfrm>
        </p:grpSpPr>
        <p:grpSp>
          <p:nvGrpSpPr>
            <p:cNvPr id="132" name="群組 131"/>
            <p:cNvGrpSpPr/>
            <p:nvPr/>
          </p:nvGrpSpPr>
          <p:grpSpPr>
            <a:xfrm>
              <a:off x="6647207" y="5721714"/>
              <a:ext cx="997357" cy="766289"/>
              <a:chOff x="8264743" y="5721714"/>
              <a:chExt cx="1045024" cy="766289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最佳結構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33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6" t="8281" r="10432" b="14732"/>
            <a:stretch/>
          </p:blipFill>
          <p:spPr bwMode="auto">
            <a:xfrm>
              <a:off x="6646230" y="5938924"/>
              <a:ext cx="987845" cy="53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093" y="5745857"/>
            <a:ext cx="823991" cy="823991"/>
          </a:xfrm>
          <a:prstGeom prst="rect">
            <a:avLst/>
          </a:prstGeom>
        </p:spPr>
      </p:pic>
      <p:sp>
        <p:nvSpPr>
          <p:cNvPr id="138" name="右中括弧 137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7227359" y="2897690"/>
            <a:ext cx="431061" cy="604737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7155750" y="3083048"/>
            <a:ext cx="949454" cy="246237"/>
          </a:xfrm>
          <a:prstGeom prst="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電腦輔助分析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5240994" y="819850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模擬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80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314694" y="844405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DOE</a:t>
            </a:r>
          </a:p>
        </p:txBody>
      </p:sp>
      <p:pic>
        <p:nvPicPr>
          <p:cNvPr id="181" name="圖片 18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17" b="91979" l="0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6" y="1454720"/>
            <a:ext cx="906670" cy="76180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8150449" y="1425071"/>
            <a:ext cx="3990055" cy="5273675"/>
            <a:chOff x="8150449" y="1425071"/>
            <a:chExt cx="3990055" cy="5273675"/>
          </a:xfrm>
        </p:grpSpPr>
        <p:grpSp>
          <p:nvGrpSpPr>
            <p:cNvPr id="17" name="群組 16"/>
            <p:cNvGrpSpPr/>
            <p:nvPr/>
          </p:nvGrpSpPr>
          <p:grpSpPr>
            <a:xfrm>
              <a:off x="8150449" y="1425071"/>
              <a:ext cx="3473047" cy="5273675"/>
              <a:chOff x="8150449" y="1425071"/>
              <a:chExt cx="3473047" cy="5273675"/>
            </a:xfrm>
          </p:grpSpPr>
          <p:pic>
            <p:nvPicPr>
              <p:cNvPr id="131" name="圖片 1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9094" y="6212903"/>
                <a:ext cx="2238687" cy="485843"/>
              </a:xfrm>
              <a:prstGeom prst="rect">
                <a:avLst/>
              </a:prstGeom>
            </p:spPr>
          </p:pic>
          <p:sp>
            <p:nvSpPr>
              <p:cNvPr id="246" name="矩形: 圓角 6">
                <a:extLst>
                  <a:ext uri="{FF2B5EF4-FFF2-40B4-BE49-F238E27FC236}">
                    <a16:creationId xmlns:a16="http://schemas.microsoft.com/office/drawing/2014/main" id="{519F8ADA-F2DB-4D07-8A96-F9A1DC66F3CA}"/>
                  </a:ext>
                </a:extLst>
              </p:cNvPr>
              <p:cNvSpPr/>
              <p:nvPr/>
            </p:nvSpPr>
            <p:spPr>
              <a:xfrm>
                <a:off x="8150449" y="1735023"/>
                <a:ext cx="3384413" cy="4894378"/>
              </a:xfrm>
              <a:prstGeom prst="roundRect">
                <a:avLst>
                  <a:gd name="adj" fmla="val 2627"/>
                </a:avLst>
              </a:prstGeom>
              <a:solidFill>
                <a:srgbClr val="002060"/>
              </a:solidFill>
              <a:ln w="19050">
                <a:solidFill>
                  <a:srgbClr val="6464F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66" name="文字方塊 265">
                <a:extLst>
                  <a:ext uri="{FF2B5EF4-FFF2-40B4-BE49-F238E27FC236}">
                    <a16:creationId xmlns:a16="http://schemas.microsoft.com/office/drawing/2014/main" id="{F3D1A148-0EC7-49A5-A9A2-E45F404403FC}"/>
                  </a:ext>
                </a:extLst>
              </p:cNvPr>
              <p:cNvSpPr txBox="1"/>
              <p:nvPr/>
            </p:nvSpPr>
            <p:spPr>
              <a:xfrm>
                <a:off x="8230096" y="1817896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AI + </a:t>
                </a:r>
                <a:r>
                  <a:rPr lang="zh-TW" altLang="en-US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微軟正黑體" panose="020B0604030504040204" pitchFamily="34" charset="-120"/>
                  </a:rPr>
                  <a:t>模擬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grpSp>
            <p:nvGrpSpPr>
              <p:cNvPr id="12" name="群組 11"/>
              <p:cNvGrpSpPr/>
              <p:nvPr/>
            </p:nvGrpSpPr>
            <p:grpSpPr>
              <a:xfrm>
                <a:off x="9364547" y="4927267"/>
                <a:ext cx="994885" cy="766289"/>
                <a:chOff x="9448335" y="5721714"/>
                <a:chExt cx="802513" cy="766289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A3FA738A-5BBA-4E6F-9236-05A4F2D1887F}"/>
                    </a:ext>
                  </a:extLst>
                </p:cNvPr>
                <p:cNvSpPr/>
                <p:nvPr/>
              </p:nvSpPr>
              <p:spPr>
                <a:xfrm>
                  <a:off x="9448335" y="5751618"/>
                  <a:ext cx="802513" cy="736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軟正黑體"/>
                    <a:cs typeface="+mn-cs"/>
                  </a:endParaRPr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11C8794F-29E0-455F-BEB3-C68B55380DE4}"/>
                    </a:ext>
                  </a:extLst>
                </p:cNvPr>
                <p:cNvSpPr/>
                <p:nvPr/>
              </p:nvSpPr>
              <p:spPr>
                <a:xfrm>
                  <a:off x="9448335" y="5721714"/>
                  <a:ext cx="793207" cy="21052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TW" altLang="en-US" sz="1100" dirty="0">
                      <a:solidFill>
                        <a:prstClr val="whit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參數</a:t>
                  </a:r>
                  <a:r>
                    <a:rPr kumimoji="0" lang="zh-TW" altLang="en-US" sz="11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特性</a:t>
                  </a:r>
                  <a:endParaRPr kumimoji="0" lang="en-US" altLang="zh-TW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36" name="群組 135">
                  <a:extLst>
                    <a:ext uri="{FF2B5EF4-FFF2-40B4-BE49-F238E27FC236}">
                      <a16:creationId xmlns:a16="http://schemas.microsoft.com/office/drawing/2014/main" id="{DAF5EAB5-923A-433F-AA58-A4EBE048BA93}"/>
                    </a:ext>
                  </a:extLst>
                </p:cNvPr>
                <p:cNvGrpSpPr/>
                <p:nvPr/>
              </p:nvGrpSpPr>
              <p:grpSpPr>
                <a:xfrm>
                  <a:off x="9475483" y="5993259"/>
                  <a:ext cx="766059" cy="412103"/>
                  <a:chOff x="2077066" y="2832913"/>
                  <a:chExt cx="1942945" cy="1341276"/>
                </a:xfrm>
              </p:grpSpPr>
              <p:pic>
                <p:nvPicPr>
                  <p:cNvPr id="141" name="圖片 140">
                    <a:extLst>
                      <a:ext uri="{FF2B5EF4-FFF2-40B4-BE49-F238E27FC236}">
                        <a16:creationId xmlns:a16="http://schemas.microsoft.com/office/drawing/2014/main" id="{78A80DA8-958B-4063-BDB5-DD2D4837D0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7066" y="2832913"/>
                    <a:ext cx="1942945" cy="1341276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40" name="圖片 139">
                    <a:extLst>
                      <a:ext uri="{FF2B5EF4-FFF2-40B4-BE49-F238E27FC236}">
                        <a16:creationId xmlns:a16="http://schemas.microsoft.com/office/drawing/2014/main" id="{4EB20D0C-6FD2-4829-962A-FB8BEFE548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14971" y="3805047"/>
                    <a:ext cx="327535" cy="183867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AD2608D7-6A1E-4DDE-9148-D01C0046BE80}"/>
                  </a:ext>
                </a:extLst>
              </p:cNvPr>
              <p:cNvSpPr txBox="1"/>
              <p:nvPr/>
            </p:nvSpPr>
            <p:spPr>
              <a:xfrm>
                <a:off x="8226656" y="2163233"/>
                <a:ext cx="3234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</a:defRPr>
                </a:lvl1pPr>
              </a:lstStyle>
              <a:p>
                <a:pPr lvl="0">
                  <a:defRPr/>
                </a:pPr>
                <a:r>
                  <a:rPr lang="zh-TW" altLang="zh-TW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</a:rPr>
                  <a:t>加速識別影響翹曲的關鍵因子</a:t>
                </a:r>
                <a:r>
                  <a:rPr lang="en-US" altLang="zh-TW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</a:rPr>
                  <a:t>(Key factor) </a:t>
                </a:r>
                <a:r>
                  <a:rPr kumimoji="0" lang="zh-TW" altLang="en-US" sz="1200" b="1" i="0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，</a:t>
                </a:r>
                <a:endParaRPr kumimoji="0" lang="en-US" altLang="zh-TW" sz="1200" b="1" i="0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  <a:p>
                <a:pPr lvl="0">
                  <a:defRPr/>
                </a:pPr>
                <a:r>
                  <a:rPr kumimoji="0" lang="zh-TW" altLang="en-US" sz="1200" b="1" i="0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提高</a:t>
                </a:r>
                <a:r>
                  <a:rPr kumimoji="0" lang="zh-TW" altLang="en-US" sz="1200" b="1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校正</a:t>
                </a:r>
                <a:r>
                  <a:rPr kumimoji="0" lang="en-US" altLang="zh-TW" sz="1200" b="1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Simulation</a:t>
                </a:r>
                <a:r>
                  <a:rPr kumimoji="0" lang="zh-TW" altLang="en-US" sz="1200" b="1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速度</a:t>
                </a:r>
              </a:p>
            </p:txBody>
          </p:sp>
          <p:grpSp>
            <p:nvGrpSpPr>
              <p:cNvPr id="11" name="群組 10"/>
              <p:cNvGrpSpPr/>
              <p:nvPr/>
            </p:nvGrpSpPr>
            <p:grpSpPr>
              <a:xfrm>
                <a:off x="8203714" y="4925600"/>
                <a:ext cx="1082900" cy="766289"/>
                <a:chOff x="8264743" y="5721714"/>
                <a:chExt cx="1045024" cy="766289"/>
              </a:xfrm>
            </p:grpSpPr>
            <p:sp>
              <p:nvSpPr>
                <p:cNvPr id="277" name="矩形 276">
                  <a:extLst>
                    <a:ext uri="{FF2B5EF4-FFF2-40B4-BE49-F238E27FC236}">
                      <a16:creationId xmlns:a16="http://schemas.microsoft.com/office/drawing/2014/main" id="{390D99F4-EE75-428E-A4F7-DA8FC72E9660}"/>
                    </a:ext>
                  </a:extLst>
                </p:cNvPr>
                <p:cNvSpPr/>
                <p:nvPr/>
              </p:nvSpPr>
              <p:spPr>
                <a:xfrm>
                  <a:off x="8264743" y="5751618"/>
                  <a:ext cx="1045024" cy="736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軟正黑體"/>
                    <a:cs typeface="+mn-cs"/>
                  </a:endParaRPr>
                </a:p>
              </p:txBody>
            </p:sp>
            <p:grpSp>
              <p:nvGrpSpPr>
                <p:cNvPr id="10" name="群組 9"/>
                <p:cNvGrpSpPr/>
                <p:nvPr/>
              </p:nvGrpSpPr>
              <p:grpSpPr>
                <a:xfrm>
                  <a:off x="8264743" y="5721714"/>
                  <a:ext cx="1044000" cy="749360"/>
                  <a:chOff x="8264743" y="5721714"/>
                  <a:chExt cx="1044000" cy="749360"/>
                </a:xfrm>
              </p:grpSpPr>
              <p:sp>
                <p:nvSpPr>
                  <p:cNvPr id="278" name="矩形 277">
                    <a:extLst>
                      <a:ext uri="{FF2B5EF4-FFF2-40B4-BE49-F238E27FC236}">
                        <a16:creationId xmlns:a16="http://schemas.microsoft.com/office/drawing/2014/main" id="{005E7575-8108-4249-AEAC-3D42C7B0E4A4}"/>
                      </a:ext>
                    </a:extLst>
                  </p:cNvPr>
                  <p:cNvSpPr/>
                  <p:nvPr/>
                </p:nvSpPr>
                <p:spPr>
                  <a:xfrm>
                    <a:off x="8264743" y="5721714"/>
                    <a:ext cx="1044000" cy="21052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91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rPr>
                      <a:t>關鍵因子</a:t>
                    </a:r>
                    <a:endParaRPr kumimoji="0" lang="en-US" altLang="zh-TW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endParaRPr>
                  </a:p>
                </p:txBody>
              </p:sp>
              <p:pic>
                <p:nvPicPr>
                  <p:cNvPr id="203" name="圖片 202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283250" y="5954732"/>
                    <a:ext cx="1013792" cy="516342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sp>
            <p:nvSpPr>
              <p:cNvPr id="220" name="右中括弧 219">
                <a:extLst>
                  <a:ext uri="{FF2B5EF4-FFF2-40B4-BE49-F238E27FC236}">
                    <a16:creationId xmlns:a16="http://schemas.microsoft.com/office/drawing/2014/main" id="{F29E6C9F-A19C-4C04-AC44-063C5F86E3F7}"/>
                  </a:ext>
                </a:extLst>
              </p:cNvPr>
              <p:cNvSpPr/>
              <p:nvPr/>
            </p:nvSpPr>
            <p:spPr>
              <a:xfrm>
                <a:off x="11192435" y="2881432"/>
                <a:ext cx="431061" cy="639038"/>
              </a:xfrm>
              <a:prstGeom prst="rightBracket">
                <a:avLst>
                  <a:gd name="adj" fmla="val 0"/>
                </a:avLst>
              </a:prstGeom>
              <a:noFill/>
              <a:ln w="38100" cap="flat" cmpd="sng" algn="ctr">
                <a:solidFill>
                  <a:srgbClr val="CCCC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grpSp>
            <p:nvGrpSpPr>
              <p:cNvPr id="13" name="群組 12"/>
              <p:cNvGrpSpPr/>
              <p:nvPr/>
            </p:nvGrpSpPr>
            <p:grpSpPr>
              <a:xfrm>
                <a:off x="10437365" y="4926589"/>
                <a:ext cx="1024216" cy="766289"/>
                <a:chOff x="10373323" y="5719439"/>
                <a:chExt cx="1050348" cy="768564"/>
              </a:xfrm>
            </p:grpSpPr>
            <p:pic>
              <p:nvPicPr>
                <p:cNvPr id="234" name="圖片 23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97130" y="5954732"/>
                  <a:ext cx="1013792" cy="51634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A3FA738A-5BBA-4E6F-9236-05A4F2D1887F}"/>
                    </a:ext>
                  </a:extLst>
                </p:cNvPr>
                <p:cNvSpPr/>
                <p:nvPr/>
              </p:nvSpPr>
              <p:spPr>
                <a:xfrm>
                  <a:off x="10373323" y="5719439"/>
                  <a:ext cx="1050348" cy="7685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軟正黑體"/>
                    <a:cs typeface="+mn-cs"/>
                  </a:endParaRPr>
                </a:p>
              </p:txBody>
            </p:sp>
            <p:pic>
              <p:nvPicPr>
                <p:cNvPr id="235" name="圖片 23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08985" y="5973091"/>
                  <a:ext cx="1001937" cy="452441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005E7575-8108-4249-AEAC-3D42C7B0E4A4}"/>
                    </a:ext>
                  </a:extLst>
                </p:cNvPr>
                <p:cNvSpPr/>
                <p:nvPr/>
              </p:nvSpPr>
              <p:spPr>
                <a:xfrm>
                  <a:off x="10378623" y="5721714"/>
                  <a:ext cx="1044000" cy="21052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05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模型預測</a:t>
                  </a:r>
                  <a:endPara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53" name="矩形: 圓角 20">
                <a:extLst>
                  <a:ext uri="{FF2B5EF4-FFF2-40B4-BE49-F238E27FC236}">
                    <a16:creationId xmlns:a16="http://schemas.microsoft.com/office/drawing/2014/main" id="{E8298938-310E-4387-9829-CB2F3A38281D}"/>
                  </a:ext>
                </a:extLst>
              </p:cNvPr>
              <p:cNvSpPr/>
              <p:nvPr/>
            </p:nvSpPr>
            <p:spPr>
              <a:xfrm>
                <a:off x="8439334" y="2731280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FFC000">
                  <a:alpha val="92941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 + Simulation</a:t>
                </a:r>
                <a:endPara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/>
                  <a:ea typeface="微軟正黑體"/>
                  <a:cs typeface="+mn-cs"/>
                </a:endParaRPr>
              </a:p>
            </p:txBody>
          </p:sp>
          <p:sp>
            <p:nvSpPr>
              <p:cNvPr id="154" name="矩形: 圓角 34">
                <a:extLst>
                  <a:ext uri="{FF2B5EF4-FFF2-40B4-BE49-F238E27FC236}">
                    <a16:creationId xmlns:a16="http://schemas.microsoft.com/office/drawing/2014/main" id="{2F28A120-787F-4060-B71F-B6749A8D650B}"/>
                  </a:ext>
                </a:extLst>
              </p:cNvPr>
              <p:cNvSpPr/>
              <p:nvPr/>
            </p:nvSpPr>
            <p:spPr>
              <a:xfrm>
                <a:off x="8439334" y="3275502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4F6F99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Eng. lot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57" name="矩形: 圓角 34">
                <a:extLst>
                  <a:ext uri="{FF2B5EF4-FFF2-40B4-BE49-F238E27FC236}">
                    <a16:creationId xmlns:a16="http://schemas.microsoft.com/office/drawing/2014/main" id="{2F28A120-787F-4060-B71F-B6749A8D650B}"/>
                  </a:ext>
                </a:extLst>
              </p:cNvPr>
              <p:cNvSpPr/>
              <p:nvPr/>
            </p:nvSpPr>
            <p:spPr>
              <a:xfrm>
                <a:off x="8439334" y="3819724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4F6F99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1" kern="0" dirty="0" err="1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微軟正黑體" panose="020B0604030504040204" pitchFamily="34" charset="-120"/>
                  </a:rPr>
                  <a:t>Qual</a:t>
                </a:r>
                <a:r>
                  <a:rPr kumimoji="0" lang="en-US" altLang="zh-TW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. lot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58" name="矩形: 圓角 34">
                <a:extLst>
                  <a:ext uri="{FF2B5EF4-FFF2-40B4-BE49-F238E27FC236}">
                    <a16:creationId xmlns:a16="http://schemas.microsoft.com/office/drawing/2014/main" id="{2F28A120-787F-4060-B71F-B6749A8D650B}"/>
                  </a:ext>
                </a:extLst>
              </p:cNvPr>
              <p:cNvSpPr/>
              <p:nvPr/>
            </p:nvSpPr>
            <p:spPr>
              <a:xfrm>
                <a:off x="8439334" y="4363946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4F6F99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1" kern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微軟正黑體" panose="020B0604030504040204" pitchFamily="34" charset="-120"/>
                  </a:rPr>
                  <a:t>Production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B65C11D6-6C90-48A8-A26A-D1F666A74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773" y="3086794"/>
                <a:ext cx="0" cy="1571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1" name="直線單箭頭接點 160">
                <a:extLst>
                  <a:ext uri="{FF2B5EF4-FFF2-40B4-BE49-F238E27FC236}">
                    <a16:creationId xmlns:a16="http://schemas.microsoft.com/office/drawing/2014/main" id="{B65C11D6-6C90-48A8-A26A-D1F666A74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773" y="3631016"/>
                <a:ext cx="0" cy="1571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B65C11D6-6C90-48A8-A26A-D1F666A74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773" y="4175238"/>
                <a:ext cx="0" cy="1571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/>
              </a:ln>
              <a:effectLst/>
            </p:spPr>
          </p:cxn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83877" y="1425071"/>
                <a:ext cx="726135" cy="726135"/>
              </a:xfrm>
              <a:prstGeom prst="rect">
                <a:avLst/>
              </a:prstGeom>
            </p:spPr>
          </p:pic>
          <p:pic>
            <p:nvPicPr>
              <p:cNvPr id="190" name="圖片 18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6021" y="5745857"/>
                <a:ext cx="823991" cy="823991"/>
              </a:xfrm>
              <a:prstGeom prst="rect">
                <a:avLst/>
              </a:prstGeom>
            </p:spPr>
          </p:pic>
          <p:pic>
            <p:nvPicPr>
              <p:cNvPr id="191" name="圖片 19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00032" y="6105388"/>
                <a:ext cx="523713" cy="523713"/>
              </a:xfrm>
              <a:prstGeom prst="rect">
                <a:avLst/>
              </a:prstGeom>
            </p:spPr>
          </p:pic>
        </p:grpSp>
        <p:sp>
          <p:nvSpPr>
            <p:cNvPr id="221" name="矩形 220"/>
            <p:cNvSpPr/>
            <p:nvPr/>
          </p:nvSpPr>
          <p:spPr>
            <a:xfrm>
              <a:off x="10675425" y="3103228"/>
              <a:ext cx="1465079" cy="2736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1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加速電腦輔助分析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7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箭號: 向右 266">
            <a:extLst>
              <a:ext uri="{FF2B5EF4-FFF2-40B4-BE49-F238E27FC236}">
                <a16:creationId xmlns:a16="http://schemas.microsoft.com/office/drawing/2014/main" id="{72DF2990-2FAD-44C9-AF84-DA8ECCF911E4}"/>
              </a:ext>
            </a:extLst>
          </p:cNvPr>
          <p:cNvSpPr/>
          <p:nvPr/>
        </p:nvSpPr>
        <p:spPr>
          <a:xfrm>
            <a:off x="273135" y="1055801"/>
            <a:ext cx="7250181" cy="339366"/>
          </a:xfrm>
          <a:prstGeom prst="rightArrow">
            <a:avLst>
              <a:gd name="adj1" fmla="val 34074"/>
              <a:gd name="adj2" fmla="val 103088"/>
            </a:avLst>
          </a:prstGeom>
          <a:gradFill>
            <a:gsLst>
              <a:gs pos="18000">
                <a:srgbClr val="4B4BFF"/>
              </a:gs>
              <a:gs pos="68000">
                <a:schemeClr val="bg2">
                  <a:lumMod val="9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1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4229620" y="1735022"/>
            <a:ext cx="3261749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改善方法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515065" y="2731280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CAE(Simulation)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6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275502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0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819724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1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43639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4350535" y="181789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導入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CAE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3" name="右中括弧 182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7227359" y="2897690"/>
            <a:ext cx="431061" cy="604737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55750" y="3083048"/>
            <a:ext cx="949454" cy="246237"/>
          </a:xfrm>
          <a:prstGeom prst="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電腦輔助分析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314694" y="844405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DOE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4355271" y="2156903"/>
            <a:ext cx="3080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CAE(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電腦輔助工程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電腦軟體模擬產品或工程的行為、性能、以及相關物理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086794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63101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417523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grpSp>
        <p:nvGrpSpPr>
          <p:cNvPr id="4" name="群組 3"/>
          <p:cNvGrpSpPr/>
          <p:nvPr/>
        </p:nvGrpSpPr>
        <p:grpSpPr>
          <a:xfrm>
            <a:off x="4313476" y="4920015"/>
            <a:ext cx="1060822" cy="766289"/>
            <a:chOff x="4332259" y="5721714"/>
            <a:chExt cx="1295529" cy="766289"/>
          </a:xfrm>
        </p:grpSpPr>
        <p:grpSp>
          <p:nvGrpSpPr>
            <p:cNvPr id="98" name="群組 97"/>
            <p:cNvGrpSpPr/>
            <p:nvPr/>
          </p:nvGrpSpPr>
          <p:grpSpPr>
            <a:xfrm>
              <a:off x="4332259" y="5721714"/>
              <a:ext cx="1295529" cy="766289"/>
              <a:chOff x="8264743" y="5721714"/>
              <a:chExt cx="1045024" cy="766289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模擬分析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9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259" y="5932239"/>
              <a:ext cx="1294260" cy="54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5445113" y="4920015"/>
            <a:ext cx="985541" cy="766289"/>
            <a:chOff x="5897398" y="5721714"/>
            <a:chExt cx="1295529" cy="766289"/>
          </a:xfrm>
        </p:grpSpPr>
        <p:grpSp>
          <p:nvGrpSpPr>
            <p:cNvPr id="103" name="群組 102"/>
            <p:cNvGrpSpPr/>
            <p:nvPr/>
          </p:nvGrpSpPr>
          <p:grpSpPr>
            <a:xfrm>
              <a:off x="5897398" y="5721714"/>
              <a:ext cx="1295529" cy="766289"/>
              <a:chOff x="8264743" y="5721714"/>
              <a:chExt cx="1045024" cy="766289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統計分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0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215" y="5950524"/>
              <a:ext cx="1230416" cy="49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群組 4"/>
          <p:cNvGrpSpPr/>
          <p:nvPr/>
        </p:nvGrpSpPr>
        <p:grpSpPr>
          <a:xfrm>
            <a:off x="6501469" y="4920015"/>
            <a:ext cx="927577" cy="766289"/>
            <a:chOff x="6646230" y="5721714"/>
            <a:chExt cx="998334" cy="766289"/>
          </a:xfrm>
        </p:grpSpPr>
        <p:grpSp>
          <p:nvGrpSpPr>
            <p:cNvPr id="108" name="群組 107"/>
            <p:cNvGrpSpPr/>
            <p:nvPr/>
          </p:nvGrpSpPr>
          <p:grpSpPr>
            <a:xfrm>
              <a:off x="6647207" y="5721714"/>
              <a:ext cx="997357" cy="766289"/>
              <a:chOff x="8264743" y="5721714"/>
              <a:chExt cx="1045024" cy="766289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最佳結構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12" name="Picture 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6" t="8281" r="10432" b="14732"/>
            <a:stretch/>
          </p:blipFill>
          <p:spPr bwMode="auto">
            <a:xfrm>
              <a:off x="6646230" y="5938924"/>
              <a:ext cx="987845" cy="53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52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249081" y="1735022"/>
            <a:ext cx="3240740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303103" y="181789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傳統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NPI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矩形: 圓角 25">
            <a:extLst>
              <a:ext uri="{FF2B5EF4-FFF2-40B4-BE49-F238E27FC236}">
                <a16:creationId xmlns:a16="http://schemas.microsoft.com/office/drawing/2014/main" id="{75C3CC79-5DA5-4410-A0CB-4D3DD2CDAEED}"/>
              </a:ext>
            </a:extLst>
          </p:cNvPr>
          <p:cNvSpPr/>
          <p:nvPr/>
        </p:nvSpPr>
        <p:spPr>
          <a:xfrm>
            <a:off x="411877" y="3310732"/>
            <a:ext cx="2592000" cy="324000"/>
          </a:xfrm>
          <a:prstGeom prst="roundRect">
            <a:avLst>
              <a:gd name="adj" fmla="val 0"/>
            </a:avLst>
          </a:prstGeom>
          <a:solidFill>
            <a:srgbClr val="6464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 defTabSz="1219170">
              <a:defRPr/>
            </a:pPr>
            <a:r>
              <a:rPr lang="en-US" altLang="zh-TW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Tooling  and </a:t>
            </a: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Material prepare</a:t>
            </a:r>
            <a:endParaRPr lang="en-US" altLang="zh-TW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56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11877" y="2728918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DOE Design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38925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8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4474360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5056173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1" name="右中括弧 60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3134638" y="2941936"/>
            <a:ext cx="431061" cy="1165555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392809" y="3148538"/>
            <a:ext cx="338554" cy="752352"/>
          </a:xfrm>
          <a:prstGeom prst="rect">
            <a:avLst/>
          </a:prstGeom>
          <a:solidFill>
            <a:srgbClr val="6666FF"/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微軟正黑體"/>
                <a:cs typeface="+mn-cs"/>
              </a:rPr>
              <a:t>依經驗調整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10322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685042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26685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848670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314694" y="2165165"/>
            <a:ext cx="320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新產品導入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從產品設計、試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產、驗證到量產的整個導入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3" y="5482050"/>
            <a:ext cx="864612" cy="104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44" y="5555099"/>
            <a:ext cx="969548" cy="96954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093" y="5745857"/>
            <a:ext cx="823991" cy="823991"/>
          </a:xfrm>
          <a:prstGeom prst="rect">
            <a:avLst/>
          </a:prstGeom>
        </p:spPr>
      </p:pic>
      <p:sp>
        <p:nvSpPr>
          <p:cNvPr id="83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5240994" y="819850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模擬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17" b="91979" l="0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6" y="1454720"/>
            <a:ext cx="906670" cy="7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1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圖片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70" y="6177044"/>
            <a:ext cx="2238687" cy="485843"/>
          </a:xfrm>
          <a:prstGeom prst="rect">
            <a:avLst/>
          </a:prstGeom>
        </p:spPr>
      </p:pic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40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defRPr>
            </a:lvl1pPr>
          </a:lstStyle>
          <a:p>
            <a:r>
              <a:rPr lang="zh-TW" altLang="en-US" dirty="0">
                <a:sym typeface="Times New Roman"/>
              </a:rPr>
              <a:t>模擬的必要</a:t>
            </a:r>
            <a:r>
              <a:rPr lang="zh-TW" altLang="en-US" dirty="0" smtClean="0">
                <a:sym typeface="Times New Roman"/>
              </a:rPr>
              <a:t>性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819095" y="3441049"/>
            <a:ext cx="232072" cy="325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6F857D3D-8553-4E36-9C92-6DF10C63D833}"/>
              </a:ext>
            </a:extLst>
          </p:cNvPr>
          <p:cNvGrpSpPr/>
          <p:nvPr/>
        </p:nvGrpSpPr>
        <p:grpSpPr>
          <a:xfrm>
            <a:off x="314840" y="1152650"/>
            <a:ext cx="3805159" cy="1951370"/>
            <a:chOff x="10017052" y="4061638"/>
            <a:chExt cx="3805159" cy="1951370"/>
          </a:xfrm>
        </p:grpSpPr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12ED1E14-C65E-452C-BB36-07693DFD69A9}"/>
                </a:ext>
              </a:extLst>
            </p:cNvPr>
            <p:cNvGrpSpPr/>
            <p:nvPr/>
          </p:nvGrpSpPr>
          <p:grpSpPr>
            <a:xfrm>
              <a:off x="10017052" y="4061638"/>
              <a:ext cx="3458910" cy="461665"/>
              <a:chOff x="10017052" y="4061638"/>
              <a:chExt cx="3458910" cy="461665"/>
            </a:xfrm>
          </p:grpSpPr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388A919-D555-4E2C-B034-D093A4B107CF}"/>
                  </a:ext>
                </a:extLst>
              </p:cNvPr>
              <p:cNvSpPr txBox="1"/>
              <p:nvPr/>
            </p:nvSpPr>
            <p:spPr>
              <a:xfrm>
                <a:off x="10521307" y="4061638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b="1" spc="3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物理</a:t>
                </a:r>
                <a:r>
                  <a:rPr lang="zh-TW" altLang="en-US" sz="24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模型的精確性</a:t>
                </a:r>
                <a:endParaRPr kumimoji="0" lang="zh-TW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prstClr val="white">
                        <a:lumMod val="95000"/>
                        <a:alpha val="36000"/>
                      </a:prstClr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pic>
            <p:nvPicPr>
              <p:cNvPr id="174" name="圖片 173">
                <a:extLst>
                  <a:ext uri="{FF2B5EF4-FFF2-40B4-BE49-F238E27FC236}">
                    <a16:creationId xmlns:a16="http://schemas.microsoft.com/office/drawing/2014/main" id="{8CA7517C-A1AD-4CE4-AEFD-EB6536068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004" b="98283" l="2146" r="9742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17052" y="4111032"/>
                <a:ext cx="362877" cy="362877"/>
              </a:xfrm>
              <a:prstGeom prst="rect">
                <a:avLst/>
              </a:prstGeom>
            </p:spPr>
          </p:pic>
        </p:grpSp>
        <p:grpSp>
          <p:nvGrpSpPr>
            <p:cNvPr id="162" name="群組 161">
              <a:extLst>
                <a:ext uri="{FF2B5EF4-FFF2-40B4-BE49-F238E27FC236}">
                  <a16:creationId xmlns:a16="http://schemas.microsoft.com/office/drawing/2014/main" id="{ECC7E6D8-E510-4A41-8CEA-71623E0B4398}"/>
                </a:ext>
              </a:extLst>
            </p:cNvPr>
            <p:cNvGrpSpPr/>
            <p:nvPr/>
          </p:nvGrpSpPr>
          <p:grpSpPr>
            <a:xfrm>
              <a:off x="10017052" y="4804167"/>
              <a:ext cx="3805159" cy="461665"/>
              <a:chOff x="10017052" y="4625466"/>
              <a:chExt cx="3805159" cy="461665"/>
            </a:xfrm>
          </p:grpSpPr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F3CB6E21-29B1-43FB-AE30-625673A7AC63}"/>
                  </a:ext>
                </a:extLst>
              </p:cNvPr>
              <p:cNvSpPr txBox="1"/>
              <p:nvPr/>
            </p:nvSpPr>
            <p:spPr>
              <a:xfrm>
                <a:off x="10521307" y="4625466"/>
                <a:ext cx="3300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b="1" spc="3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複雜</a:t>
                </a:r>
                <a:r>
                  <a:rPr lang="zh-TW" altLang="en-US" sz="24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性與非線性行為</a:t>
                </a:r>
                <a:endParaRPr kumimoji="0" lang="zh-TW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prstClr val="white">
                        <a:lumMod val="95000"/>
                        <a:alpha val="36000"/>
                      </a:prstClr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pic>
            <p:nvPicPr>
              <p:cNvPr id="172" name="圖片 171">
                <a:extLst>
                  <a:ext uri="{FF2B5EF4-FFF2-40B4-BE49-F238E27FC236}">
                    <a16:creationId xmlns:a16="http://schemas.microsoft.com/office/drawing/2014/main" id="{6118A909-80AD-4A35-8178-0920A4CED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004" b="98283" l="2146" r="9742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17052" y="4674860"/>
                <a:ext cx="362877" cy="362877"/>
              </a:xfrm>
              <a:prstGeom prst="rect">
                <a:avLst/>
              </a:prstGeom>
            </p:spPr>
          </p:pic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556D0713-984A-44A0-9FE6-31BE8620829B}"/>
                </a:ext>
              </a:extLst>
            </p:cNvPr>
            <p:cNvGrpSpPr/>
            <p:nvPr/>
          </p:nvGrpSpPr>
          <p:grpSpPr>
            <a:xfrm>
              <a:off x="10017052" y="5551343"/>
              <a:ext cx="3458910" cy="461665"/>
              <a:chOff x="10017052" y="5193942"/>
              <a:chExt cx="3458910" cy="461665"/>
            </a:xfrm>
          </p:grpSpPr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2A64BE3B-452B-4E4F-80E9-3FB4C1149873}"/>
                  </a:ext>
                </a:extLst>
              </p:cNvPr>
              <p:cNvSpPr txBox="1"/>
              <p:nvPr/>
            </p:nvSpPr>
            <p:spPr>
              <a:xfrm>
                <a:off x="10521307" y="5193942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lvl="0">
                  <a:defRPr sz="2400" b="1" spc="3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TW" altLang="zh-TW" dirty="0">
                    <a:effectLst/>
                  </a:rPr>
                  <a:t>可解釋性與透明度</a:t>
                </a:r>
                <a:endParaRPr lang="zh-TW" altLang="en-US" dirty="0"/>
              </a:p>
            </p:txBody>
          </p:sp>
          <p:pic>
            <p:nvPicPr>
              <p:cNvPr id="178" name="圖片 177">
                <a:extLst>
                  <a:ext uri="{FF2B5EF4-FFF2-40B4-BE49-F238E27FC236}">
                    <a16:creationId xmlns:a16="http://schemas.microsoft.com/office/drawing/2014/main" id="{6AEBC9C7-3BE2-4336-AEB9-1D9438040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004" b="98283" l="2146" r="9742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17052" y="5243336"/>
                <a:ext cx="362877" cy="362877"/>
              </a:xfrm>
              <a:prstGeom prst="rect">
                <a:avLst/>
              </a:prstGeom>
            </p:spPr>
          </p:pic>
        </p:grpSp>
      </p:grpSp>
      <p:grpSp>
        <p:nvGrpSpPr>
          <p:cNvPr id="4" name="群組 3"/>
          <p:cNvGrpSpPr/>
          <p:nvPr/>
        </p:nvGrpSpPr>
        <p:grpSpPr>
          <a:xfrm>
            <a:off x="5694842" y="107947"/>
            <a:ext cx="5693620" cy="3238000"/>
            <a:chOff x="249980" y="1521299"/>
            <a:chExt cx="5693620" cy="3238000"/>
          </a:xfrm>
        </p:grpSpPr>
        <p:sp>
          <p:nvSpPr>
            <p:cNvPr id="33" name="矩形: 圓角 6">
              <a:extLst>
                <a:ext uri="{FF2B5EF4-FFF2-40B4-BE49-F238E27FC236}">
                  <a16:creationId xmlns:a16="http://schemas.microsoft.com/office/drawing/2014/main" id="{519F8ADA-F2DB-4D07-8A96-F9A1DC66F3CA}"/>
                </a:ext>
              </a:extLst>
            </p:cNvPr>
            <p:cNvSpPr/>
            <p:nvPr/>
          </p:nvSpPr>
          <p:spPr>
            <a:xfrm>
              <a:off x="249980" y="1521299"/>
              <a:ext cx="5693620" cy="3238000"/>
            </a:xfrm>
            <a:prstGeom prst="roundRect">
              <a:avLst>
                <a:gd name="adj" fmla="val 2627"/>
              </a:avLst>
            </a:prstGeom>
            <a:solidFill>
              <a:schemeClr val="tx2">
                <a:lumMod val="20000"/>
                <a:lumOff val="80000"/>
                <a:alpha val="48000"/>
              </a:schemeClr>
            </a:solidFill>
            <a:ln w="19050">
              <a:solidFill>
                <a:srgbClr val="CCCC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338406" y="2002231"/>
              <a:ext cx="3145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前處理</a:t>
              </a:r>
              <a:endPara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設定元件參數</a:t>
              </a:r>
              <a:r>
                <a:rPr kumimoji="0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(Material</a:t>
              </a:r>
              <a:r>
                <a:rPr kumimoji="0" lang="en-US" altLang="zh-TW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 properties)</a:t>
              </a:r>
              <a:endParaRPr lang="en-US" altLang="zh-TW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建立模型</a:t>
              </a:r>
              <a:r>
                <a:rPr kumimoji="0" lang="en-US" altLang="zh-TW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(Modeling)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網格化</a:t>
              </a: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(Mesh)</a:t>
              </a:r>
              <a:endParaRPr kumimoji="0" lang="en-US" altLang="zh-TW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338406" y="2986606"/>
              <a:ext cx="156966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1" dirty="0" smtClean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邊界條件設定</a:t>
              </a:r>
              <a:endParaRPr lang="en-US" altLang="zh-TW" b="1" dirty="0"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設定邊界條件</a:t>
              </a:r>
              <a:endParaRPr lang="en-US" altLang="zh-TW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求解</a:t>
              </a:r>
              <a:r>
                <a:rPr kumimoji="0" lang="en-US" altLang="zh-TW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(Solve)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346559" y="3755537"/>
              <a:ext cx="259776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1" dirty="0" smtClean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後處理</a:t>
              </a:r>
              <a:endParaRPr lang="en-US" altLang="zh-TW" b="1" dirty="0" smtClean="0"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結果分析</a:t>
              </a: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(Result analysis)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再現性複驗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(Reproducibility)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0CFBA1DD-0018-40BD-B76A-559C7B6D6710}"/>
                </a:ext>
              </a:extLst>
            </p:cNvPr>
            <p:cNvSpPr txBox="1"/>
            <p:nvPr/>
          </p:nvSpPr>
          <p:spPr>
            <a:xfrm>
              <a:off x="295475" y="160212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TW" altLang="en-US" sz="20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模擬</a:t>
              </a:r>
              <a:r>
                <a:rPr lang="zh-TW" altLang="en-US" sz="20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程序</a:t>
              </a:r>
              <a:endParaRPr lang="en-US" altLang="zh-TW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6797" y="1602121"/>
              <a:ext cx="2414866" cy="3066801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5694842" y="3441049"/>
            <a:ext cx="5693620" cy="3254011"/>
            <a:chOff x="6070827" y="1521299"/>
            <a:chExt cx="5693620" cy="3254011"/>
          </a:xfrm>
        </p:grpSpPr>
        <p:sp>
          <p:nvSpPr>
            <p:cNvPr id="40" name="矩形: 圓角 6">
              <a:extLst>
                <a:ext uri="{FF2B5EF4-FFF2-40B4-BE49-F238E27FC236}">
                  <a16:creationId xmlns:a16="http://schemas.microsoft.com/office/drawing/2014/main" id="{519F8ADA-F2DB-4D07-8A96-F9A1DC66F3CA}"/>
                </a:ext>
              </a:extLst>
            </p:cNvPr>
            <p:cNvSpPr/>
            <p:nvPr/>
          </p:nvSpPr>
          <p:spPr>
            <a:xfrm>
              <a:off x="6070827" y="1521299"/>
              <a:ext cx="5693620" cy="3254011"/>
            </a:xfrm>
            <a:prstGeom prst="roundRect">
              <a:avLst>
                <a:gd name="adj" fmla="val 2627"/>
              </a:avLst>
            </a:prstGeom>
            <a:solidFill>
              <a:schemeClr val="tx2">
                <a:lumMod val="20000"/>
                <a:lumOff val="80000"/>
                <a:alpha val="48000"/>
              </a:schemeClr>
            </a:solidFill>
            <a:ln w="19050">
              <a:solidFill>
                <a:srgbClr val="CCCC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4344" y="1596546"/>
              <a:ext cx="2335778" cy="3103516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6222384" y="1873148"/>
              <a:ext cx="23591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1" dirty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圖</a:t>
              </a:r>
              <a:r>
                <a:rPr lang="zh-TW" altLang="en-US" b="1" dirty="0" smtClean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面</a:t>
              </a:r>
              <a:endParaRPr lang="en-US" altLang="zh-TW" b="1" dirty="0" smtClean="0"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POD</a:t>
              </a:r>
              <a:endParaRPr lang="en-US" altLang="zh-TW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BD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Strip Outline drawing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Substrate inner drawing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6210878" y="3112704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實驗因子</a:t>
              </a:r>
              <a:endParaRPr kumimoji="0" lang="en-US" altLang="zh-TW" sz="1800" b="1" i="0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DOE</a:t>
              </a:r>
              <a:endParaRPr kumimoji="0" lang="en-US" altLang="zh-TW" sz="1400" b="1" i="0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6222384" y="3705929"/>
              <a:ext cx="1900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校正</a:t>
              </a:r>
              <a:endParaRPr kumimoji="0" lang="en-US" altLang="zh-TW" sz="1800" b="1" i="0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Shadow </a:t>
              </a:r>
              <a:r>
                <a:rPr lang="en-US" altLang="zh-TW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Moire</a:t>
              </a:r>
              <a:endParaRPr lang="en-US" altLang="zh-TW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材料性質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TMA</a:t>
              </a:r>
              <a:r>
                <a:rPr kumimoji="0" lang="zh-TW" altLang="en-US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、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TDA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各層厚度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X-Section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CFBA1DD-0018-40BD-B76A-559C7B6D6710}"/>
                </a:ext>
              </a:extLst>
            </p:cNvPr>
            <p:cNvSpPr txBox="1"/>
            <p:nvPr/>
          </p:nvSpPr>
          <p:spPr>
            <a:xfrm>
              <a:off x="6156230" y="15508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TW" altLang="en-US" sz="20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資料準</a:t>
              </a:r>
              <a:r>
                <a:rPr lang="zh-TW" altLang="en-US" sz="20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備</a:t>
              </a:r>
              <a:endParaRPr lang="en-US" altLang="zh-TW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1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6317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22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YaHei"/>
        <a:ea typeface="微軟正黑體"/>
        <a:cs typeface=""/>
      </a:majorFont>
      <a:minorFont>
        <a:latin typeface="Microsoft Ya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b="1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2384</TotalTime>
  <Words>6766</Words>
  <Application>Microsoft Office PowerPoint</Application>
  <PresentationFormat>寬螢幕</PresentationFormat>
  <Paragraphs>670</Paragraphs>
  <Slides>38</Slides>
  <Notes>24</Notes>
  <HiddenSlides>1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53" baseType="lpstr">
      <vt:lpstr>等线</vt:lpstr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Calibri Light</vt:lpstr>
      <vt:lpstr>Cambria Math</vt:lpstr>
      <vt:lpstr>Segoe UI Black</vt:lpstr>
      <vt:lpstr>Times New Roman</vt:lpstr>
      <vt:lpstr>Wingdings</vt:lpstr>
      <vt:lpstr>Office 佈景主題</vt:lpstr>
      <vt:lpstr>4_自定义设计方案</vt:lpstr>
      <vt:lpstr>利用AI提升模擬預測半導體翹曲的效率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ASEKH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利用AI提升模擬預測半導體翹曲的效率</dc:title>
  <dc:creator>陳奕齊</dc:creator>
  <cp:keywords>Security C</cp:keywords>
  <dc:description>Security C</dc:description>
  <cp:lastModifiedBy>陳奕齊</cp:lastModifiedBy>
  <cp:revision>380</cp:revision>
  <dcterms:created xsi:type="dcterms:W3CDTF">2025-04-21T09:50:38Z</dcterms:created>
  <dcterms:modified xsi:type="dcterms:W3CDTF">2025-06-17T09:26:46Z</dcterms:modified>
</cp:coreProperties>
</file>